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62" r:id="rId5"/>
    <p:sldId id="264" r:id="rId6"/>
    <p:sldId id="268" r:id="rId7"/>
    <p:sldId id="259" r:id="rId8"/>
    <p:sldId id="283" r:id="rId9"/>
    <p:sldId id="267" r:id="rId10"/>
    <p:sldId id="269" r:id="rId11"/>
    <p:sldId id="271" r:id="rId12"/>
    <p:sldId id="270" r:id="rId13"/>
    <p:sldId id="274" r:id="rId14"/>
    <p:sldId id="275" r:id="rId15"/>
    <p:sldId id="273" r:id="rId16"/>
    <p:sldId id="276" r:id="rId17"/>
    <p:sldId id="277" r:id="rId18"/>
    <p:sldId id="279" r:id="rId19"/>
    <p:sldId id="281" r:id="rId20"/>
    <p:sldId id="282"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DC3912"/>
    <a:srgbClr val="447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217" autoAdjust="0"/>
  </p:normalViewPr>
  <p:slideViewPr>
    <p:cSldViewPr snapToGrid="0">
      <p:cViewPr varScale="1">
        <p:scale>
          <a:sx n="58" d="100"/>
          <a:sy n="58" d="100"/>
        </p:scale>
        <p:origin x="9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2A474-A1F2-49A9-9D3B-7B9AF2CABA8D}" type="datetimeFigureOut">
              <a:rPr lang="en-SG" smtClean="0"/>
              <a:t>23/4/2017</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CF290-2931-4C69-B35B-DD744A346225}" type="slidenum">
              <a:rPr lang="en-SG" smtClean="0"/>
              <a:t>‹#›</a:t>
            </a:fld>
            <a:endParaRPr lang="en-SG"/>
          </a:p>
        </p:txBody>
      </p:sp>
    </p:spTree>
    <p:extLst>
      <p:ext uri="{BB962C8B-B14F-4D97-AF65-F5344CB8AC3E}">
        <p14:creationId xmlns:p14="http://schemas.microsoft.com/office/powerpoint/2010/main" val="388729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Hi everyone, </a:t>
            </a:r>
          </a:p>
          <a:p>
            <a:endParaRPr lang="en-SG" dirty="0"/>
          </a:p>
          <a:p>
            <a:r>
              <a:rPr lang="en-SG" dirty="0"/>
              <a:t>Today I am going to present the paper SHREC’17: RGB-D to CAD retrieval with </a:t>
            </a:r>
            <a:r>
              <a:rPr lang="en-SG" dirty="0" err="1"/>
              <a:t>ObjectNN</a:t>
            </a:r>
            <a:r>
              <a:rPr lang="en-SG" dirty="0"/>
              <a:t> dataset. This paper summarizes our results from the SHREC challenge that we held during</a:t>
            </a:r>
            <a:r>
              <a:rPr lang="en-SG" baseline="0" dirty="0"/>
              <a:t> January and Feb, as a part of</a:t>
            </a:r>
            <a:r>
              <a:rPr lang="en-SG" dirty="0"/>
              <a:t> the </a:t>
            </a:r>
            <a:r>
              <a:rPr lang="en-SG" dirty="0" err="1"/>
              <a:t>Eurographics</a:t>
            </a:r>
            <a:r>
              <a:rPr lang="en-SG" dirty="0"/>
              <a:t> workshop on 3D object retrieval. </a:t>
            </a:r>
          </a:p>
          <a:p>
            <a:endParaRPr lang="en-SG" dirty="0"/>
          </a:p>
          <a:p>
            <a:r>
              <a:rPr lang="en-SG" dirty="0"/>
              <a:t>My name is </a:t>
            </a:r>
            <a:r>
              <a:rPr lang="en-SG" dirty="0" err="1"/>
              <a:t>Binh</a:t>
            </a:r>
            <a:r>
              <a:rPr lang="en-SG" dirty="0"/>
              <a:t>-Son Hua, and I am from Singapore University of Technology and Design. </a:t>
            </a:r>
          </a:p>
          <a:p>
            <a:endParaRPr lang="en-SG" dirty="0"/>
          </a:p>
          <a:p>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a:t>
            </a:fld>
            <a:endParaRPr lang="en-SG"/>
          </a:p>
        </p:txBody>
      </p:sp>
    </p:spTree>
    <p:extLst>
      <p:ext uri="{BB962C8B-B14F-4D97-AF65-F5344CB8AC3E}">
        <p14:creationId xmlns:p14="http://schemas.microsoft.com/office/powerpoint/2010/main" val="332447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are the resulting dataset statistics and object distribution. </a:t>
            </a:r>
          </a:p>
          <a:p>
            <a:pPr marL="171450" indent="-171450">
              <a:buFontTx/>
              <a:buChar char="-"/>
            </a:pPr>
            <a:r>
              <a:rPr lang="en-SG" dirty="0"/>
              <a:t>20 categories of common household items</a:t>
            </a:r>
          </a:p>
          <a:p>
            <a:pPr marL="171450" indent="-171450">
              <a:buFontTx/>
              <a:buChar char="-"/>
            </a:pPr>
            <a:r>
              <a:rPr lang="en-SG" dirty="0"/>
              <a:t>1667 RGBD objects</a:t>
            </a:r>
          </a:p>
          <a:p>
            <a:pPr marL="171450" indent="-171450">
              <a:buFontTx/>
              <a:buChar char="-"/>
            </a:pPr>
            <a:r>
              <a:rPr lang="en-SG" dirty="0"/>
              <a:t>3308 CAD models </a:t>
            </a:r>
          </a:p>
          <a:p>
            <a:pPr marL="171450" indent="-171450">
              <a:buFontTx/>
              <a:buChar char="-"/>
            </a:pPr>
            <a:endParaRPr lang="en-SG" dirty="0"/>
          </a:p>
          <a:p>
            <a:pPr marL="0" indent="0">
              <a:buFontTx/>
              <a:buNone/>
            </a:pPr>
            <a:r>
              <a:rPr lang="en-SG" dirty="0"/>
              <a:t>To support supervised learning techniques, we split the objects into three sets (train, validation, test) with ratio 50, 25, 25. </a:t>
            </a:r>
          </a:p>
          <a:p>
            <a:pPr marL="0" indent="0">
              <a:buFontTx/>
              <a:buNone/>
            </a:pPr>
            <a:r>
              <a:rPr lang="en-SG" dirty="0"/>
              <a:t>We release the train and </a:t>
            </a:r>
            <a:r>
              <a:rPr lang="en-SG" dirty="0" err="1"/>
              <a:t>valiation</a:t>
            </a:r>
            <a:r>
              <a:rPr lang="en-SG" dirty="0"/>
              <a:t> set, together with all labels of the CAD models. </a:t>
            </a:r>
          </a:p>
          <a:p>
            <a:pPr marL="0" indent="0">
              <a:buFontTx/>
              <a:buNone/>
            </a:pPr>
            <a:endParaRPr lang="en-SG" dirty="0"/>
          </a:p>
          <a:p>
            <a:pPr marL="0" indent="0">
              <a:buFontTx/>
              <a:buNone/>
            </a:pPr>
            <a:r>
              <a:rPr lang="en-SG" dirty="0"/>
              <a:t>The test set only contains RGB-D models, and the labels are kept by private by the organizers during</a:t>
            </a:r>
            <a:r>
              <a:rPr lang="en-SG" baseline="0" dirty="0"/>
              <a:t> the challenge</a:t>
            </a:r>
            <a:r>
              <a:rPr lang="en-SG" dirty="0"/>
              <a:t>. </a:t>
            </a:r>
          </a:p>
        </p:txBody>
      </p:sp>
      <p:sp>
        <p:nvSpPr>
          <p:cNvPr id="4" name="Slide Number Placeholder 3"/>
          <p:cNvSpPr>
            <a:spLocks noGrp="1"/>
          </p:cNvSpPr>
          <p:nvPr>
            <p:ph type="sldNum" sz="quarter" idx="10"/>
          </p:nvPr>
        </p:nvSpPr>
        <p:spPr/>
        <p:txBody>
          <a:bodyPr/>
          <a:lstStyle/>
          <a:p>
            <a:fld id="{3F0CF290-2931-4C69-B35B-DD744A346225}" type="slidenum">
              <a:rPr lang="en-SG" smtClean="0"/>
              <a:t>10</a:t>
            </a:fld>
            <a:endParaRPr lang="en-SG"/>
          </a:p>
        </p:txBody>
      </p:sp>
    </p:spTree>
    <p:extLst>
      <p:ext uri="{BB962C8B-B14F-4D97-AF65-F5344CB8AC3E}">
        <p14:creationId xmlns:p14="http://schemas.microsoft.com/office/powerpoint/2010/main" val="1203086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There are both pros and cons of using this evaluation criteria, which we will discuss at the end of this talk. </a:t>
            </a:r>
          </a:p>
        </p:txBody>
      </p:sp>
      <p:sp>
        <p:nvSpPr>
          <p:cNvPr id="4" name="Slide Number Placeholder 3"/>
          <p:cNvSpPr>
            <a:spLocks noGrp="1"/>
          </p:cNvSpPr>
          <p:nvPr>
            <p:ph type="sldNum" sz="quarter" idx="10"/>
          </p:nvPr>
        </p:nvSpPr>
        <p:spPr/>
        <p:txBody>
          <a:bodyPr/>
          <a:lstStyle/>
          <a:p>
            <a:fld id="{3F0CF290-2931-4C69-B35B-DD744A346225}" type="slidenum">
              <a:rPr lang="en-SG" smtClean="0"/>
              <a:t>11</a:t>
            </a:fld>
            <a:endParaRPr lang="en-SG"/>
          </a:p>
        </p:txBody>
      </p:sp>
    </p:spTree>
    <p:extLst>
      <p:ext uri="{BB962C8B-B14F-4D97-AF65-F5344CB8AC3E}">
        <p14:creationId xmlns:p14="http://schemas.microsoft.com/office/powerpoint/2010/main" val="382793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general, about 60% of the</a:t>
            </a:r>
            <a:r>
              <a:rPr lang="en-SG" baseline="0" dirty="0"/>
              <a:t> participants approached the problem using deep learning, while the remaining used traditional feature matching approaches. However, it is important to take note of the evaluation criteria, which gives mark for every category match. We observe that methods that exploit this hint achieves tangible results. </a:t>
            </a:r>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12</a:t>
            </a:fld>
            <a:endParaRPr lang="en-SG"/>
          </a:p>
        </p:txBody>
      </p:sp>
    </p:spTree>
    <p:extLst>
      <p:ext uri="{BB962C8B-B14F-4D97-AF65-F5344CB8AC3E}">
        <p14:creationId xmlns:p14="http://schemas.microsoft.com/office/powerpoint/2010/main" val="187547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As we provided the categories of CAD models, supervised learning</a:t>
            </a:r>
            <a:r>
              <a:rPr lang="en-SG" baseline="0" dirty="0"/>
              <a:t> techniques cast the retrieval problems into object recognition. Among deep learning techniques, view-based and 3D convolutional neural network are among the most popular strategies for object recognition. </a:t>
            </a:r>
          </a:p>
          <a:p>
            <a:endParaRPr lang="en-SG" baseline="0" dirty="0"/>
          </a:p>
          <a:p>
            <a:r>
              <a:rPr lang="en-SG" baseline="0" dirty="0"/>
              <a:t>The winner of this challenge uses a multi-view network that can estimate both object category and pose. This method excels at handling misaligned objects, resulting in its top-notch performance. Please refer to Section 4 of our paper for more technical details. </a:t>
            </a:r>
          </a:p>
          <a:p>
            <a:endParaRPr lang="en-SG" baseline="0" dirty="0"/>
          </a:p>
          <a:p>
            <a:r>
              <a:rPr lang="en-SG" baseline="0" dirty="0"/>
              <a:t>Extending </a:t>
            </a:r>
            <a:r>
              <a:rPr lang="en-SG" baseline="0" dirty="0" err="1"/>
              <a:t>RotationNet</a:t>
            </a:r>
            <a:r>
              <a:rPr lang="en-SG" baseline="0" dirty="0"/>
              <a:t> to 3D could be an interesting work. </a:t>
            </a:r>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13</a:t>
            </a:fld>
            <a:endParaRPr lang="en-SG"/>
          </a:p>
        </p:txBody>
      </p:sp>
    </p:spTree>
    <p:extLst>
      <p:ext uri="{BB962C8B-B14F-4D97-AF65-F5344CB8AC3E}">
        <p14:creationId xmlns:p14="http://schemas.microsoft.com/office/powerpoint/2010/main" val="206718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Another interesting</a:t>
            </a:r>
            <a:r>
              <a:rPr lang="en-SG" baseline="0" dirty="0"/>
              <a:t> approach that can produce very competitive results is 3D CNN. This network design follows </a:t>
            </a:r>
            <a:r>
              <a:rPr lang="en-SG" baseline="0" dirty="0" err="1"/>
              <a:t>VoxNet</a:t>
            </a:r>
            <a:r>
              <a:rPr lang="en-SG" baseline="0" dirty="0"/>
              <a:t>, but with more layers and higher input volume resolution. Its performance is about 3% lower than </a:t>
            </a:r>
            <a:r>
              <a:rPr lang="en-SG" baseline="0" dirty="0" err="1"/>
              <a:t>RotationNet</a:t>
            </a:r>
            <a:r>
              <a:rPr lang="en-SG" baseline="0" dirty="0"/>
              <a:t> in this challenge. </a:t>
            </a:r>
          </a:p>
          <a:p>
            <a:endParaRPr lang="en-SG" baseline="0" dirty="0"/>
          </a:p>
          <a:p>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14</a:t>
            </a:fld>
            <a:endParaRPr lang="en-SG"/>
          </a:p>
        </p:txBody>
      </p:sp>
    </p:spTree>
    <p:extLst>
      <p:ext uri="{BB962C8B-B14F-4D97-AF65-F5344CB8AC3E}">
        <p14:creationId xmlns:p14="http://schemas.microsoft.com/office/powerpoint/2010/main" val="420887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Instead of directly evaluating</a:t>
            </a:r>
            <a:r>
              <a:rPr lang="en-SG" baseline="0" dirty="0"/>
              <a:t> similarities between an RGB-D object and a CAD model, which is challenging and might not work reliably, the method by Tran et al. instead performed a retrieval in </a:t>
            </a:r>
            <a:r>
              <a:rPr lang="en-SG" baseline="0" dirty="0" err="1"/>
              <a:t>SceneNN</a:t>
            </a:r>
            <a:r>
              <a:rPr lang="en-SG" baseline="0" dirty="0"/>
              <a:t> itself, i.e., evaluating the similarities with remaining RGB-D objects. After determining the category of the query object, they can return the CAD models of the same category. </a:t>
            </a:r>
          </a:p>
          <a:p>
            <a:endParaRPr lang="en-SG" baseline="0" dirty="0"/>
          </a:p>
        </p:txBody>
      </p:sp>
      <p:sp>
        <p:nvSpPr>
          <p:cNvPr id="4" name="Slide Number Placeholder 3"/>
          <p:cNvSpPr>
            <a:spLocks noGrp="1"/>
          </p:cNvSpPr>
          <p:nvPr>
            <p:ph type="sldNum" sz="quarter" idx="10"/>
          </p:nvPr>
        </p:nvSpPr>
        <p:spPr/>
        <p:txBody>
          <a:bodyPr/>
          <a:lstStyle/>
          <a:p>
            <a:fld id="{3F0CF290-2931-4C69-B35B-DD744A346225}" type="slidenum">
              <a:rPr lang="en-SG" smtClean="0"/>
              <a:t>15</a:t>
            </a:fld>
            <a:endParaRPr lang="en-SG"/>
          </a:p>
        </p:txBody>
      </p:sp>
    </p:spTree>
    <p:extLst>
      <p:ext uri="{BB962C8B-B14F-4D97-AF65-F5344CB8AC3E}">
        <p14:creationId xmlns:p14="http://schemas.microsoft.com/office/powerpoint/2010/main" val="48611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And here are the results. In this plot, we show that</a:t>
            </a:r>
            <a:r>
              <a:rPr lang="en-SG" baseline="0" dirty="0"/>
              <a:t> there are still rooms for improvement. </a:t>
            </a:r>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16</a:t>
            </a:fld>
            <a:endParaRPr lang="en-SG"/>
          </a:p>
        </p:txBody>
      </p:sp>
    </p:spTree>
    <p:extLst>
      <p:ext uri="{BB962C8B-B14F-4D97-AF65-F5344CB8AC3E}">
        <p14:creationId xmlns:p14="http://schemas.microsoft.com/office/powerpoint/2010/main" val="186580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also attempt</a:t>
            </a:r>
            <a:r>
              <a:rPr lang="en-SG" baseline="0" dirty="0"/>
              <a:t> to plot the precision for each category, which helps reveal any bad categorization in our data. As expected, furniture categories such as chair, desk, display have good performance. There is still some ambiguity left for machine and printer class, which accuracy of the best method is only about 50%. </a:t>
            </a:r>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17</a:t>
            </a:fld>
            <a:endParaRPr lang="en-SG"/>
          </a:p>
        </p:txBody>
      </p:sp>
    </p:spTree>
    <p:extLst>
      <p:ext uri="{BB962C8B-B14F-4D97-AF65-F5344CB8AC3E}">
        <p14:creationId xmlns:p14="http://schemas.microsoft.com/office/powerpoint/2010/main" val="177861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We thank … (as written on the slides)</a:t>
            </a:r>
            <a:br>
              <a:rPr lang="en-SG" dirty="0"/>
            </a:br>
            <a:endParaRPr lang="en-SG" dirty="0"/>
          </a:p>
        </p:txBody>
      </p:sp>
      <p:sp>
        <p:nvSpPr>
          <p:cNvPr id="4" name="Slide Number Placeholder 3"/>
          <p:cNvSpPr>
            <a:spLocks noGrp="1"/>
          </p:cNvSpPr>
          <p:nvPr>
            <p:ph type="sldNum" sz="quarter" idx="10"/>
          </p:nvPr>
        </p:nvSpPr>
        <p:spPr/>
        <p:txBody>
          <a:bodyPr/>
          <a:lstStyle/>
          <a:p>
            <a:fld id="{23439F20-1DA3-4566-B066-70C46621D21A}" type="slidenum">
              <a:rPr lang="en-SG" smtClean="0"/>
              <a:t>19</a:t>
            </a:fld>
            <a:endParaRPr lang="en-SG"/>
          </a:p>
        </p:txBody>
      </p:sp>
    </p:spTree>
    <p:extLst>
      <p:ext uri="{BB962C8B-B14F-4D97-AF65-F5344CB8AC3E}">
        <p14:creationId xmlns:p14="http://schemas.microsoft.com/office/powerpoint/2010/main" val="250070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20</a:t>
            </a:fld>
            <a:endParaRPr lang="en-SG"/>
          </a:p>
        </p:txBody>
      </p:sp>
    </p:spTree>
    <p:extLst>
      <p:ext uri="{BB962C8B-B14F-4D97-AF65-F5344CB8AC3E}">
        <p14:creationId xmlns:p14="http://schemas.microsoft.com/office/powerpoint/2010/main" val="179521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Before talking about technical details, I would like to thank 5 external groups for their kind participation and great contribution in this object retrieval challenge. The names of all co-authors of the paper are listed in this slide. You can find more details about their affiliations in the paper. </a:t>
            </a:r>
          </a:p>
        </p:txBody>
      </p:sp>
      <p:sp>
        <p:nvSpPr>
          <p:cNvPr id="4" name="Slide Number Placeholder 3"/>
          <p:cNvSpPr>
            <a:spLocks noGrp="1"/>
          </p:cNvSpPr>
          <p:nvPr>
            <p:ph type="sldNum" sz="quarter" idx="10"/>
          </p:nvPr>
        </p:nvSpPr>
        <p:spPr/>
        <p:txBody>
          <a:bodyPr/>
          <a:lstStyle/>
          <a:p>
            <a:fld id="{3F0CF290-2931-4C69-B35B-DD744A346225}" type="slidenum">
              <a:rPr lang="en-SG" smtClean="0"/>
              <a:t>2</a:t>
            </a:fld>
            <a:endParaRPr lang="en-SG"/>
          </a:p>
        </p:txBody>
      </p:sp>
    </p:spTree>
    <p:extLst>
      <p:ext uri="{BB962C8B-B14F-4D97-AF65-F5344CB8AC3E}">
        <p14:creationId xmlns:p14="http://schemas.microsoft.com/office/powerpoint/2010/main" val="61796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Now I would like to briefly discuss about the motivation of this object retrieval challenge. We are inspired from the recent publication of several indoor RGB-D and CAD model datasets. </a:t>
            </a:r>
          </a:p>
          <a:p>
            <a:pPr rtl="0"/>
            <a:r>
              <a:rPr lang="en-SG" sz="1200" b="0" i="0" u="none" strike="noStrike" kern="1200" dirty="0">
                <a:solidFill>
                  <a:schemeClr val="tx1"/>
                </a:solidFill>
                <a:effectLst/>
                <a:latin typeface="+mn-lt"/>
                <a:ea typeface="+mn-ea"/>
                <a:cs typeface="+mn-cs"/>
              </a:rPr>
              <a:t>Here we use </a:t>
            </a:r>
            <a:r>
              <a:rPr lang="en-SG" sz="1200" b="0" i="0" u="none" strike="noStrike" kern="1200" dirty="0" err="1">
                <a:solidFill>
                  <a:schemeClr val="tx1"/>
                </a:solidFill>
                <a:effectLst/>
                <a:latin typeface="+mn-lt"/>
                <a:ea typeface="+mn-ea"/>
                <a:cs typeface="+mn-cs"/>
              </a:rPr>
              <a:t>SceneNN</a:t>
            </a:r>
            <a:r>
              <a:rPr lang="en-SG" sz="1200" b="0" i="0" u="none" strike="noStrike" kern="1200" dirty="0">
                <a:solidFill>
                  <a:schemeClr val="tx1"/>
                </a:solidFill>
                <a:effectLst/>
                <a:latin typeface="+mn-lt"/>
                <a:ea typeface="+mn-ea"/>
                <a:cs typeface="+mn-cs"/>
              </a:rPr>
              <a:t>, an RGB-D dataset packed with more than 100 scenes. Compared to previous RGB-D dataset such as SUN3D and the </a:t>
            </a:r>
            <a:r>
              <a:rPr lang="en-SG" sz="1200" b="0" i="0" u="none" strike="noStrike" kern="1200" dirty="0" err="1">
                <a:solidFill>
                  <a:schemeClr val="tx1"/>
                </a:solidFill>
                <a:effectLst/>
                <a:latin typeface="+mn-lt"/>
                <a:ea typeface="+mn-ea"/>
                <a:cs typeface="+mn-cs"/>
              </a:rPr>
              <a:t>SceneNet</a:t>
            </a:r>
            <a:r>
              <a:rPr lang="en-SG" sz="1200" b="0" i="0" u="none" strike="noStrike" kern="1200" dirty="0">
                <a:solidFill>
                  <a:schemeClr val="tx1"/>
                </a:solidFill>
                <a:effectLst/>
                <a:latin typeface="+mn-lt"/>
                <a:ea typeface="+mn-ea"/>
                <a:cs typeface="+mn-cs"/>
              </a:rPr>
              <a:t>, this dataset is captured from the real-world indoor scenes and fully annotated. </a:t>
            </a:r>
            <a:endParaRPr lang="en-SG" b="0" dirty="0">
              <a:effectLst/>
            </a:endParaRPr>
          </a:p>
          <a:p>
            <a:pPr rtl="0"/>
            <a:br>
              <a:rPr lang="en-SG" b="0" dirty="0">
                <a:effectLst/>
              </a:rPr>
            </a:br>
            <a:r>
              <a:rPr lang="en-SG" sz="1200" b="0" i="0" u="none" strike="noStrike" kern="1200" dirty="0">
                <a:solidFill>
                  <a:schemeClr val="tx1"/>
                </a:solidFill>
                <a:effectLst/>
                <a:latin typeface="+mn-lt"/>
                <a:ea typeface="+mn-ea"/>
                <a:cs typeface="+mn-cs"/>
              </a:rPr>
              <a:t>Each scene in this dataset has thousands of frames. Each scene is reconstructed into a triangle mesh. </a:t>
            </a:r>
          </a:p>
          <a:p>
            <a:pPr rtl="0"/>
            <a:endParaRPr lang="en-SG"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u="none" strike="noStrike" kern="1200" dirty="0">
                <a:solidFill>
                  <a:schemeClr val="tx1"/>
                </a:solidFill>
                <a:effectLst/>
                <a:latin typeface="+mn-lt"/>
                <a:ea typeface="+mn-ea"/>
                <a:cs typeface="+mn-cs"/>
              </a:rPr>
              <a:t>It contains both dense 2D pixel and 3D vertex annotation. It also comes with bounding boxes and object poses. </a:t>
            </a:r>
          </a:p>
          <a:p>
            <a:pPr rtl="0"/>
            <a:endParaRPr lang="en-SG" sz="1200" b="0" i="0" u="none" strike="noStrike" kern="1200" dirty="0">
              <a:solidFill>
                <a:schemeClr val="tx1"/>
              </a:solidFill>
              <a:effectLst/>
              <a:latin typeface="+mn-lt"/>
              <a:ea typeface="+mn-ea"/>
              <a:cs typeface="+mn-cs"/>
            </a:endParaRPr>
          </a:p>
          <a:p>
            <a:pPr rtl="0"/>
            <a:r>
              <a:rPr lang="en-SG" sz="1200" b="0" i="0" u="none" strike="noStrike" kern="1200" dirty="0">
                <a:solidFill>
                  <a:schemeClr val="tx1"/>
                </a:solidFill>
                <a:effectLst/>
                <a:latin typeface="+mn-lt"/>
                <a:ea typeface="+mn-ea"/>
                <a:cs typeface="+mn-cs"/>
              </a:rPr>
              <a:t>Here are a few examples. </a:t>
            </a:r>
          </a:p>
          <a:p>
            <a:pPr rtl="0"/>
            <a:endParaRPr lang="en-SG" b="0" dirty="0">
              <a:effectLst/>
            </a:endParaRPr>
          </a:p>
          <a:p>
            <a:br>
              <a:rPr lang="en-SG" dirty="0"/>
            </a:br>
            <a:endParaRPr lang="en-SG" dirty="0"/>
          </a:p>
        </p:txBody>
      </p:sp>
      <p:sp>
        <p:nvSpPr>
          <p:cNvPr id="4" name="Slide Number Placeholder 3"/>
          <p:cNvSpPr>
            <a:spLocks noGrp="1"/>
          </p:cNvSpPr>
          <p:nvPr>
            <p:ph type="sldNum" sz="quarter" idx="10"/>
          </p:nvPr>
        </p:nvSpPr>
        <p:spPr/>
        <p:txBody>
          <a:bodyPr/>
          <a:lstStyle/>
          <a:p>
            <a:fld id="{23439F20-1DA3-4566-B066-70C46621D21A}" type="slidenum">
              <a:rPr lang="en-SG" smtClean="0"/>
              <a:t>3</a:t>
            </a:fld>
            <a:endParaRPr lang="en-SG"/>
          </a:p>
        </p:txBody>
      </p:sp>
    </p:spTree>
    <p:extLst>
      <p:ext uri="{BB962C8B-B14F-4D97-AF65-F5344CB8AC3E}">
        <p14:creationId xmlns:p14="http://schemas.microsoft.com/office/powerpoint/2010/main" val="208086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are some other examples. </a:t>
            </a:r>
          </a:p>
        </p:txBody>
      </p:sp>
      <p:sp>
        <p:nvSpPr>
          <p:cNvPr id="4" name="Slide Number Placeholder 3"/>
          <p:cNvSpPr>
            <a:spLocks noGrp="1"/>
          </p:cNvSpPr>
          <p:nvPr>
            <p:ph type="sldNum" sz="quarter" idx="10"/>
          </p:nvPr>
        </p:nvSpPr>
        <p:spPr/>
        <p:txBody>
          <a:bodyPr/>
          <a:lstStyle/>
          <a:p>
            <a:fld id="{23439F20-1DA3-4566-B066-70C46621D21A}" type="slidenum">
              <a:rPr lang="en-SG" smtClean="0"/>
              <a:t>4</a:t>
            </a:fld>
            <a:endParaRPr lang="en-SG"/>
          </a:p>
        </p:txBody>
      </p:sp>
    </p:spTree>
    <p:extLst>
      <p:ext uri="{BB962C8B-B14F-4D97-AF65-F5344CB8AC3E}">
        <p14:creationId xmlns:p14="http://schemas.microsoft.com/office/powerpoint/2010/main" val="260166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By extracting objects from such annotation, it is possible to obtain thousands of objects in real-world</a:t>
            </a:r>
            <a:r>
              <a:rPr lang="en-SG" baseline="0" dirty="0"/>
              <a:t> setting. This is in contrast to acquiring objects in laboratory, which can be much more slower and difficult to scale. </a:t>
            </a:r>
          </a:p>
          <a:p>
            <a:endParaRPr lang="en-SG" baseline="0" dirty="0"/>
          </a:p>
          <a:p>
            <a:r>
              <a:rPr lang="en-SG" dirty="0"/>
              <a:t>Such objects</a:t>
            </a:r>
            <a:r>
              <a:rPr lang="en-SG" baseline="0" dirty="0"/>
              <a:t> can be used for</a:t>
            </a:r>
            <a:r>
              <a:rPr lang="en-SG" dirty="0"/>
              <a:t> several computer vision problems such as object recognition, detection, shape completion, and so on. In this paper, we focus on object retrieval. </a:t>
            </a:r>
          </a:p>
        </p:txBody>
      </p:sp>
      <p:sp>
        <p:nvSpPr>
          <p:cNvPr id="4" name="Slide Number Placeholder 3"/>
          <p:cNvSpPr>
            <a:spLocks noGrp="1"/>
          </p:cNvSpPr>
          <p:nvPr>
            <p:ph type="sldNum" sz="quarter" idx="10"/>
          </p:nvPr>
        </p:nvSpPr>
        <p:spPr/>
        <p:txBody>
          <a:bodyPr/>
          <a:lstStyle/>
          <a:p>
            <a:fld id="{3F0CF290-2931-4C69-B35B-DD744A346225}" type="slidenum">
              <a:rPr lang="en-SG" smtClean="0"/>
              <a:t>5</a:t>
            </a:fld>
            <a:endParaRPr lang="en-SG"/>
          </a:p>
        </p:txBody>
      </p:sp>
    </p:spTree>
    <p:extLst>
      <p:ext uri="{BB962C8B-B14F-4D97-AF65-F5344CB8AC3E}">
        <p14:creationId xmlns:p14="http://schemas.microsoft.com/office/powerpoint/2010/main" val="183029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Another notable dataset for CAD models is </a:t>
            </a:r>
            <a:r>
              <a:rPr lang="en-SG" dirty="0" err="1"/>
              <a:t>ShapeNet</a:t>
            </a:r>
            <a:r>
              <a:rPr lang="en-SG" dirty="0"/>
              <a:t>. Here we consider a smaller variant of </a:t>
            </a:r>
            <a:r>
              <a:rPr lang="en-SG" dirty="0" err="1"/>
              <a:t>ShapeNet</a:t>
            </a:r>
            <a:r>
              <a:rPr lang="en-SG" dirty="0"/>
              <a:t>, called </a:t>
            </a:r>
            <a:r>
              <a:rPr lang="en-SG" dirty="0" err="1"/>
              <a:t>ShapeNetSem</a:t>
            </a:r>
            <a:r>
              <a:rPr lang="en-SG" dirty="0"/>
              <a:t>, where the objects are carefully annotated including category and front and up direction. Here are some examples from the dataset:</a:t>
            </a:r>
            <a:r>
              <a:rPr lang="en-SG" baseline="0" dirty="0"/>
              <a:t> different types of chairs and tables. </a:t>
            </a:r>
            <a:r>
              <a:rPr lang="en-SG" dirty="0"/>
              <a:t> </a:t>
            </a:r>
          </a:p>
        </p:txBody>
      </p:sp>
      <p:sp>
        <p:nvSpPr>
          <p:cNvPr id="4" name="Slide Number Placeholder 3"/>
          <p:cNvSpPr>
            <a:spLocks noGrp="1"/>
          </p:cNvSpPr>
          <p:nvPr>
            <p:ph type="sldNum" sz="quarter" idx="10"/>
          </p:nvPr>
        </p:nvSpPr>
        <p:spPr/>
        <p:txBody>
          <a:bodyPr/>
          <a:lstStyle/>
          <a:p>
            <a:fld id="{3F0CF290-2931-4C69-B35B-DD744A346225}" type="slidenum">
              <a:rPr lang="en-SG" smtClean="0"/>
              <a:t>6</a:t>
            </a:fld>
            <a:endParaRPr lang="en-SG"/>
          </a:p>
        </p:txBody>
      </p:sp>
    </p:spTree>
    <p:extLst>
      <p:ext uri="{BB962C8B-B14F-4D97-AF65-F5344CB8AC3E}">
        <p14:creationId xmlns:p14="http://schemas.microsoft.com/office/powerpoint/2010/main" val="3285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And</a:t>
            </a:r>
            <a:r>
              <a:rPr lang="en-SG" sz="1200" b="0" i="0" u="none" strike="noStrike" kern="1200" baseline="0" dirty="0">
                <a:solidFill>
                  <a:schemeClr val="tx1"/>
                </a:solidFill>
                <a:effectLst/>
                <a:latin typeface="+mn-lt"/>
                <a:ea typeface="+mn-ea"/>
                <a:cs typeface="+mn-cs"/>
              </a:rPr>
              <a:t> </a:t>
            </a:r>
            <a:r>
              <a:rPr lang="en-SG" sz="1200" b="0" i="0" u="none" strike="noStrike" kern="1200" dirty="0">
                <a:solidFill>
                  <a:schemeClr val="tx1"/>
                </a:solidFill>
                <a:effectLst/>
                <a:latin typeface="+mn-lt"/>
                <a:ea typeface="+mn-ea"/>
                <a:cs typeface="+mn-cs"/>
              </a:rPr>
              <a:t>so by utilizing these two datasets, our retrieval problem is to match a RGBD</a:t>
            </a:r>
            <a:r>
              <a:rPr lang="en-SG" sz="1200" b="0" i="0" u="none" strike="noStrike" kern="1200" baseline="0" dirty="0">
                <a:solidFill>
                  <a:schemeClr val="tx1"/>
                </a:solidFill>
                <a:effectLst/>
                <a:latin typeface="+mn-lt"/>
                <a:ea typeface="+mn-ea"/>
                <a:cs typeface="+mn-cs"/>
              </a:rPr>
              <a:t> object to a CAD model</a:t>
            </a:r>
            <a:r>
              <a:rPr lang="en-SG" sz="1200" b="0" i="0" u="none" strike="noStrike" kern="1200" dirty="0">
                <a:solidFill>
                  <a:schemeClr val="tx1"/>
                </a:solidFill>
                <a:effectLst/>
                <a:latin typeface="+mn-lt"/>
                <a:ea typeface="+mn-ea"/>
                <a:cs typeface="+mn-cs"/>
              </a:rPr>
              <a:t>. </a:t>
            </a:r>
          </a:p>
          <a:p>
            <a:pPr rtl="0"/>
            <a:endParaRPr lang="en-SG" sz="1200" b="0" i="0" u="none" strike="noStrike" kern="1200" dirty="0">
              <a:solidFill>
                <a:schemeClr val="tx1"/>
              </a:solidFill>
              <a:effectLst/>
              <a:latin typeface="+mn-lt"/>
              <a:ea typeface="+mn-ea"/>
              <a:cs typeface="+mn-cs"/>
            </a:endParaRPr>
          </a:p>
          <a:p>
            <a:pPr rtl="0"/>
            <a:r>
              <a:rPr lang="en-SG" sz="1200" b="0" i="0" u="none" strike="noStrike" kern="1200" dirty="0">
                <a:solidFill>
                  <a:schemeClr val="tx1"/>
                </a:solidFill>
                <a:effectLst/>
                <a:latin typeface="+mn-lt"/>
                <a:ea typeface="+mn-ea"/>
                <a:cs typeface="+mn-cs"/>
              </a:rPr>
              <a:t>Query objects are RGB-D models, which are extracted from </a:t>
            </a:r>
            <a:r>
              <a:rPr lang="en-SG" sz="1200" b="0" i="0" u="none" strike="noStrike" kern="1200" dirty="0" err="1">
                <a:solidFill>
                  <a:schemeClr val="tx1"/>
                </a:solidFill>
                <a:effectLst/>
                <a:latin typeface="+mn-lt"/>
                <a:ea typeface="+mn-ea"/>
                <a:cs typeface="+mn-cs"/>
              </a:rPr>
              <a:t>SceneNN</a:t>
            </a:r>
            <a:r>
              <a:rPr lang="en-SG" sz="1200" b="0" i="0" u="none" strike="noStrike" kern="1200" dirty="0">
                <a:solidFill>
                  <a:schemeClr val="tx1"/>
                </a:solidFill>
                <a:effectLst/>
                <a:latin typeface="+mn-lt"/>
                <a:ea typeface="+mn-ea"/>
                <a:cs typeface="+mn-cs"/>
              </a:rPr>
              <a:t>, and target objects are CAD models, from </a:t>
            </a:r>
            <a:r>
              <a:rPr lang="en-SG" sz="1200" b="0" i="0" u="none" strike="noStrike" kern="1200" dirty="0" err="1">
                <a:solidFill>
                  <a:schemeClr val="tx1"/>
                </a:solidFill>
                <a:effectLst/>
                <a:latin typeface="+mn-lt"/>
                <a:ea typeface="+mn-ea"/>
                <a:cs typeface="+mn-cs"/>
              </a:rPr>
              <a:t>ShapeNet</a:t>
            </a:r>
            <a:r>
              <a:rPr lang="en-SG" sz="1200" b="0" i="0" u="none" strike="noStrike" kern="1200" dirty="0">
                <a:solidFill>
                  <a:schemeClr val="tx1"/>
                </a:solidFill>
                <a:effectLst/>
                <a:latin typeface="+mn-lt"/>
                <a:ea typeface="+mn-ea"/>
                <a:cs typeface="+mn-cs"/>
              </a:rPr>
              <a:t>. </a:t>
            </a:r>
          </a:p>
          <a:p>
            <a:pPr rtl="0"/>
            <a:endParaRPr lang="en-SG"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0CF290-2931-4C69-B35B-DD744A346225}" type="slidenum">
              <a:rPr lang="en-SG" smtClean="0"/>
              <a:t>7</a:t>
            </a:fld>
            <a:endParaRPr lang="en-SG"/>
          </a:p>
        </p:txBody>
      </p:sp>
    </p:spTree>
    <p:extLst>
      <p:ext uri="{BB962C8B-B14F-4D97-AF65-F5344CB8AC3E}">
        <p14:creationId xmlns:p14="http://schemas.microsoft.com/office/powerpoint/2010/main" val="322003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This is the agenda</a:t>
            </a:r>
            <a:r>
              <a:rPr lang="en-SG" sz="1200" b="0" i="0" u="none" strike="noStrike" kern="1200" baseline="0" dirty="0">
                <a:solidFill>
                  <a:schemeClr val="tx1"/>
                </a:solidFill>
                <a:effectLst/>
                <a:latin typeface="+mn-lt"/>
                <a:ea typeface="+mn-ea"/>
                <a:cs typeface="+mn-cs"/>
              </a:rPr>
              <a:t> of this talk. We have just talked about the motivation. In the next sections, </a:t>
            </a:r>
            <a:r>
              <a:rPr lang="en-SG" sz="1200" b="0" i="0" u="none" strike="noStrike" kern="1200" dirty="0">
                <a:solidFill>
                  <a:schemeClr val="tx1"/>
                </a:solidFill>
                <a:effectLst/>
                <a:latin typeface="+mn-lt"/>
                <a:ea typeface="+mn-ea"/>
                <a:cs typeface="+mn-cs"/>
              </a:rPr>
              <a:t>I would like to share more details about how we built </a:t>
            </a:r>
            <a:r>
              <a:rPr lang="en-SG" sz="1200" b="0" i="0" u="none" strike="noStrike" kern="1200" dirty="0" err="1">
                <a:solidFill>
                  <a:schemeClr val="tx1"/>
                </a:solidFill>
                <a:effectLst/>
                <a:latin typeface="+mn-lt"/>
                <a:ea typeface="+mn-ea"/>
                <a:cs typeface="+mn-cs"/>
              </a:rPr>
              <a:t>ObjectNN</a:t>
            </a:r>
            <a:r>
              <a:rPr lang="en-SG" sz="1200" b="0" i="0" u="none" strike="noStrike" kern="1200" dirty="0">
                <a:solidFill>
                  <a:schemeClr val="tx1"/>
                </a:solidFill>
                <a:effectLst/>
                <a:latin typeface="+mn-lt"/>
                <a:ea typeface="+mn-ea"/>
                <a:cs typeface="+mn-cs"/>
              </a:rPr>
              <a:t>.</a:t>
            </a:r>
            <a:r>
              <a:rPr lang="en-SG" sz="1200" b="0" i="0" u="none" strike="noStrike" kern="1200" baseline="0" dirty="0">
                <a:solidFill>
                  <a:schemeClr val="tx1"/>
                </a:solidFill>
                <a:effectLst/>
                <a:latin typeface="+mn-lt"/>
                <a:ea typeface="+mn-ea"/>
                <a:cs typeface="+mn-cs"/>
              </a:rPr>
              <a:t> We then briefly discussed typical approaches from the participants that tackles this retrieval problem. We then present the results and future work. </a:t>
            </a:r>
            <a:endParaRPr lang="en-SG" sz="1200" b="0" i="0" u="none" strike="noStrike" kern="1200" dirty="0">
              <a:solidFill>
                <a:schemeClr val="tx1"/>
              </a:solidFill>
              <a:effectLst/>
              <a:latin typeface="+mn-lt"/>
              <a:ea typeface="+mn-ea"/>
              <a:cs typeface="+mn-cs"/>
            </a:endParaRPr>
          </a:p>
          <a:p>
            <a:pPr rtl="0"/>
            <a:endParaRPr lang="en-SG" b="0" dirty="0">
              <a:effectLst/>
            </a:endParaRPr>
          </a:p>
          <a:p>
            <a:endParaRPr lang="en-SG" dirty="0"/>
          </a:p>
          <a:p>
            <a:endParaRPr lang="en-SG" dirty="0"/>
          </a:p>
        </p:txBody>
      </p:sp>
      <p:sp>
        <p:nvSpPr>
          <p:cNvPr id="4" name="Slide Number Placeholder 3"/>
          <p:cNvSpPr>
            <a:spLocks noGrp="1"/>
          </p:cNvSpPr>
          <p:nvPr>
            <p:ph type="sldNum" sz="quarter" idx="10"/>
          </p:nvPr>
        </p:nvSpPr>
        <p:spPr/>
        <p:txBody>
          <a:bodyPr/>
          <a:lstStyle/>
          <a:p>
            <a:fld id="{3F0CF290-2931-4C69-B35B-DD744A346225}" type="slidenum">
              <a:rPr lang="en-SG" smtClean="0"/>
              <a:t>8</a:t>
            </a:fld>
            <a:endParaRPr lang="en-SG"/>
          </a:p>
        </p:txBody>
      </p:sp>
    </p:spTree>
    <p:extLst>
      <p:ext uri="{BB962C8B-B14F-4D97-AF65-F5344CB8AC3E}">
        <p14:creationId xmlns:p14="http://schemas.microsoft.com/office/powerpoint/2010/main" val="154059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make retrieval feasible, we have to relate objects in both </a:t>
            </a:r>
            <a:r>
              <a:rPr lang="en-SG" dirty="0" err="1"/>
              <a:t>SceneNN</a:t>
            </a:r>
            <a:r>
              <a:rPr lang="en-SG" dirty="0"/>
              <a:t> and </a:t>
            </a:r>
            <a:r>
              <a:rPr lang="en-SG" dirty="0" err="1"/>
              <a:t>ShapeNet</a:t>
            </a:r>
            <a:r>
              <a:rPr lang="en-SG" dirty="0"/>
              <a:t>. In order to do this, we built a customized user interactive tool that displays in 3D objects from both datasets. We allow user to navigate the datasets, edit and assign categories to each object pair. </a:t>
            </a:r>
          </a:p>
          <a:p>
            <a:endParaRPr lang="en-SG" dirty="0"/>
          </a:p>
          <a:p>
            <a:r>
              <a:rPr lang="en-SG" dirty="0"/>
              <a:t>While</a:t>
            </a:r>
            <a:r>
              <a:rPr lang="en-SG" baseline="0" dirty="0"/>
              <a:t> there are plenty of objects in </a:t>
            </a:r>
            <a:r>
              <a:rPr lang="en-SG" baseline="0" dirty="0" err="1"/>
              <a:t>SceneNN</a:t>
            </a:r>
            <a:r>
              <a:rPr lang="en-SG" baseline="0" dirty="0"/>
              <a:t> and </a:t>
            </a:r>
            <a:r>
              <a:rPr lang="en-SG" baseline="0" dirty="0" err="1"/>
              <a:t>ShapeNet</a:t>
            </a:r>
            <a:r>
              <a:rPr lang="en-SG" baseline="0" dirty="0"/>
              <a:t>, only objects belonged to the common categories can be used for our retrieval problem. </a:t>
            </a:r>
            <a:endParaRPr lang="en-SG" dirty="0"/>
          </a:p>
          <a:p>
            <a:endParaRPr lang="en-SG" dirty="0"/>
          </a:p>
          <a:p>
            <a:r>
              <a:rPr lang="en-SG" dirty="0"/>
              <a:t>We asked three users to help annotate the objects. The first user handles </a:t>
            </a:r>
            <a:r>
              <a:rPr lang="en-SG" dirty="0" err="1"/>
              <a:t>SceneNN</a:t>
            </a:r>
            <a:r>
              <a:rPr lang="en-SG" dirty="0"/>
              <a:t>, the second </a:t>
            </a:r>
            <a:r>
              <a:rPr lang="en-SG" dirty="0" err="1"/>
              <a:t>ShapeNet</a:t>
            </a:r>
            <a:r>
              <a:rPr lang="en-SG" dirty="0"/>
              <a:t>, and the final user performs verification and check common categories. </a:t>
            </a:r>
          </a:p>
        </p:txBody>
      </p:sp>
      <p:sp>
        <p:nvSpPr>
          <p:cNvPr id="4" name="Slide Number Placeholder 3"/>
          <p:cNvSpPr>
            <a:spLocks noGrp="1"/>
          </p:cNvSpPr>
          <p:nvPr>
            <p:ph type="sldNum" sz="quarter" idx="10"/>
          </p:nvPr>
        </p:nvSpPr>
        <p:spPr/>
        <p:txBody>
          <a:bodyPr/>
          <a:lstStyle/>
          <a:p>
            <a:fld id="{3F0CF290-2931-4C69-B35B-DD744A346225}" type="slidenum">
              <a:rPr lang="en-SG" smtClean="0"/>
              <a:t>9</a:t>
            </a:fld>
            <a:endParaRPr lang="en-SG"/>
          </a:p>
        </p:txBody>
      </p:sp>
    </p:spTree>
    <p:extLst>
      <p:ext uri="{BB962C8B-B14F-4D97-AF65-F5344CB8AC3E}">
        <p14:creationId xmlns:p14="http://schemas.microsoft.com/office/powerpoint/2010/main" val="292370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A4258E18-9918-4649-ADBC-CA4923F0FBEA}" type="datetimeFigureOut">
              <a:rPr lang="en-SG" smtClean="0"/>
              <a:t>23/4/2017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221749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4258E18-9918-4649-ADBC-CA4923F0FBEA}" type="datetimeFigureOut">
              <a:rPr lang="en-SG" smtClean="0"/>
              <a:t>23/4/2017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135750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4258E18-9918-4649-ADBC-CA4923F0FBEA}" type="datetimeFigureOut">
              <a:rPr lang="en-SG" smtClean="0"/>
              <a:t>23/4/2017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150528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4258E18-9918-4649-ADBC-CA4923F0FBEA}" type="datetimeFigureOut">
              <a:rPr lang="en-SG" smtClean="0"/>
              <a:t>23/4/2017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41556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58E18-9918-4649-ADBC-CA4923F0FBEA}" type="datetimeFigureOut">
              <a:rPr lang="en-SG" smtClean="0"/>
              <a:t>23/4/2017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383985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A4258E18-9918-4649-ADBC-CA4923F0FBEA}" type="datetimeFigureOut">
              <a:rPr lang="en-SG" smtClean="0"/>
              <a:t>23/4/2017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50116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A4258E18-9918-4649-ADBC-CA4923F0FBEA}" type="datetimeFigureOut">
              <a:rPr lang="en-SG" smtClean="0"/>
              <a:t>23/4/2017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13412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A4258E18-9918-4649-ADBC-CA4923F0FBEA}" type="datetimeFigureOut">
              <a:rPr lang="en-SG" smtClean="0"/>
              <a:t>23/4/2017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157676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58E18-9918-4649-ADBC-CA4923F0FBEA}" type="datetimeFigureOut">
              <a:rPr lang="en-SG" smtClean="0"/>
              <a:t>23/4/2017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74593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58E18-9918-4649-ADBC-CA4923F0FBEA}" type="datetimeFigureOut">
              <a:rPr lang="en-SG" smtClean="0"/>
              <a:t>23/4/2017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298602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58E18-9918-4649-ADBC-CA4923F0FBEA}" type="datetimeFigureOut">
              <a:rPr lang="en-SG" smtClean="0"/>
              <a:t>23/4/2017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0873A9-EB69-4653-B9E0-AD6652ADC4C4}" type="slidenum">
              <a:rPr lang="en-SG" smtClean="0"/>
              <a:t>‹#›</a:t>
            </a:fld>
            <a:endParaRPr lang="en-SG"/>
          </a:p>
        </p:txBody>
      </p:sp>
    </p:spTree>
    <p:extLst>
      <p:ext uri="{BB962C8B-B14F-4D97-AF65-F5344CB8AC3E}">
        <p14:creationId xmlns:p14="http://schemas.microsoft.com/office/powerpoint/2010/main" val="360882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58E18-9918-4649-ADBC-CA4923F0FBEA}" type="datetimeFigureOut">
              <a:rPr lang="en-SG" smtClean="0"/>
              <a:t>23/4/2017</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873A9-EB69-4653-B9E0-AD6652ADC4C4}" type="slidenum">
              <a:rPr lang="en-SG" smtClean="0"/>
              <a:t>‹#›</a:t>
            </a:fld>
            <a:endParaRPr lang="en-SG"/>
          </a:p>
        </p:txBody>
      </p:sp>
    </p:spTree>
    <p:extLst>
      <p:ext uri="{BB962C8B-B14F-4D97-AF65-F5344CB8AC3E}">
        <p14:creationId xmlns:p14="http://schemas.microsoft.com/office/powerpoint/2010/main" val="273950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songu\Desktop\shrec_slides\shrec17_slides\video\093_segmented_20fps.mp4" TargetMode="External"/><Relationship Id="rId1" Type="http://schemas.microsoft.com/office/2007/relationships/media" Target="file:///C:\Users\songu\Desktop\shrec_slides\shrec17_slides\video\093_segmented_20fps.mp4" TargetMode="External"/><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120" y="2610943"/>
            <a:ext cx="10486239" cy="2387600"/>
          </a:xfrm>
        </p:spPr>
        <p:txBody>
          <a:bodyPr>
            <a:normAutofit/>
          </a:bodyPr>
          <a:lstStyle/>
          <a:p>
            <a:r>
              <a:rPr lang="en-SG" sz="4400" dirty="0"/>
              <a:t>SHREC’17: RGB-D to CAD Retrieval</a:t>
            </a:r>
            <a:br>
              <a:rPr lang="en-SG" sz="4400" dirty="0"/>
            </a:br>
            <a:r>
              <a:rPr lang="en-SG" sz="4400" dirty="0"/>
              <a:t>with </a:t>
            </a:r>
            <a:r>
              <a:rPr lang="en-SG" sz="4400" dirty="0" err="1"/>
              <a:t>ObjectNN</a:t>
            </a:r>
            <a:r>
              <a:rPr lang="en-SG" sz="4400" dirty="0"/>
              <a:t> Dataset</a:t>
            </a:r>
          </a:p>
        </p:txBody>
      </p:sp>
      <p:sp>
        <p:nvSpPr>
          <p:cNvPr id="3" name="Subtitle 2"/>
          <p:cNvSpPr>
            <a:spLocks noGrp="1"/>
          </p:cNvSpPr>
          <p:nvPr>
            <p:ph type="subTitle" idx="1"/>
          </p:nvPr>
        </p:nvSpPr>
        <p:spPr>
          <a:xfrm>
            <a:off x="1532389" y="5657567"/>
            <a:ext cx="9144000" cy="1087879"/>
          </a:xfrm>
        </p:spPr>
        <p:txBody>
          <a:bodyPr/>
          <a:lstStyle/>
          <a:p>
            <a:endParaRPr lang="en-SG" dirty="0"/>
          </a:p>
          <a:p>
            <a:r>
              <a:rPr lang="en-SG" dirty="0"/>
              <a:t>Singapore University of Technology and Design</a:t>
            </a:r>
          </a:p>
        </p:txBody>
      </p:sp>
      <p:pic>
        <p:nvPicPr>
          <p:cNvPr id="4" name="Picture 3"/>
          <p:cNvPicPr>
            <a:picLocks noChangeAspect="1"/>
          </p:cNvPicPr>
          <p:nvPr/>
        </p:nvPicPr>
        <p:blipFill rotWithShape="1">
          <a:blip r:embed="rId3"/>
          <a:srcRect t="8722" b="9426"/>
          <a:stretch/>
        </p:blipFill>
        <p:spPr>
          <a:xfrm>
            <a:off x="822120" y="783519"/>
            <a:ext cx="10337800" cy="262752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8270"/>
          <a:stretch/>
        </p:blipFill>
        <p:spPr>
          <a:xfrm>
            <a:off x="60669" y="5808326"/>
            <a:ext cx="2485768" cy="10496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6184" y="6046946"/>
            <a:ext cx="2645816" cy="811054"/>
          </a:xfrm>
          <a:prstGeom prst="rect">
            <a:avLst/>
          </a:prstGeom>
        </p:spPr>
      </p:pic>
      <p:sp>
        <p:nvSpPr>
          <p:cNvPr id="10" name="Rectangle 9"/>
          <p:cNvSpPr/>
          <p:nvPr/>
        </p:nvSpPr>
        <p:spPr>
          <a:xfrm>
            <a:off x="5166471" y="5291912"/>
            <a:ext cx="1875835" cy="461665"/>
          </a:xfrm>
          <a:prstGeom prst="rect">
            <a:avLst/>
          </a:prstGeom>
        </p:spPr>
        <p:txBody>
          <a:bodyPr wrap="none">
            <a:spAutoFit/>
          </a:bodyPr>
          <a:lstStyle/>
          <a:p>
            <a:r>
              <a:rPr lang="en-SG" sz="2400" dirty="0" err="1"/>
              <a:t>Binh</a:t>
            </a:r>
            <a:r>
              <a:rPr lang="en-SG" sz="2400" dirty="0"/>
              <a:t>-Son Hua</a:t>
            </a:r>
          </a:p>
        </p:txBody>
      </p:sp>
      <p:sp>
        <p:nvSpPr>
          <p:cNvPr id="11" name="Rectangle 10"/>
          <p:cNvSpPr/>
          <p:nvPr/>
        </p:nvSpPr>
        <p:spPr>
          <a:xfrm>
            <a:off x="3099398" y="195948"/>
            <a:ext cx="6009979" cy="461665"/>
          </a:xfrm>
          <a:prstGeom prst="rect">
            <a:avLst/>
          </a:prstGeom>
        </p:spPr>
        <p:txBody>
          <a:bodyPr wrap="none">
            <a:spAutoFit/>
          </a:bodyPr>
          <a:lstStyle/>
          <a:p>
            <a:pPr fontAlgn="base"/>
            <a:r>
              <a:rPr lang="en-US" sz="2400" dirty="0" err="1">
                <a:solidFill>
                  <a:schemeClr val="tx1">
                    <a:lumMod val="65000"/>
                    <a:lumOff val="35000"/>
                  </a:schemeClr>
                </a:solidFill>
              </a:rPr>
              <a:t>Eurographics</a:t>
            </a:r>
            <a:r>
              <a:rPr lang="en-US" sz="2400" dirty="0">
                <a:solidFill>
                  <a:schemeClr val="tx1">
                    <a:lumMod val="65000"/>
                    <a:lumOff val="35000"/>
                  </a:schemeClr>
                </a:solidFill>
              </a:rPr>
              <a:t> Workshop on 3D Object Retrieval</a:t>
            </a:r>
            <a:endParaRPr lang="en-SG" sz="2400" dirty="0">
              <a:solidFill>
                <a:schemeClr val="tx1">
                  <a:lumMod val="65000"/>
                  <a:lumOff val="35000"/>
                </a:schemeClr>
              </a:solidFill>
            </a:endParaRPr>
          </a:p>
        </p:txBody>
      </p:sp>
    </p:spTree>
    <p:extLst>
      <p:ext uri="{BB962C8B-B14F-4D97-AF65-F5344CB8AC3E}">
        <p14:creationId xmlns:p14="http://schemas.microsoft.com/office/powerpoint/2010/main" val="3611143403"/>
      </p:ext>
    </p:extLst>
  </p:cSld>
  <p:clrMapOvr>
    <a:masterClrMapping/>
  </p:clrMapOvr>
  <mc:AlternateContent xmlns:mc="http://schemas.openxmlformats.org/markup-compatibility/2006" xmlns:p14="http://schemas.microsoft.com/office/powerpoint/2010/main">
    <mc:Choice Requires="p14">
      <p:transition spd="med" p14:dur="700" advTm="1272">
        <p:fade/>
      </p:transition>
    </mc:Choice>
    <mc:Fallback xmlns="">
      <p:transition spd="med" advTm="127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60" y="376700"/>
            <a:ext cx="10515600" cy="1325563"/>
          </a:xfrm>
        </p:spPr>
        <p:txBody>
          <a:bodyPr/>
          <a:lstStyle/>
          <a:p>
            <a:r>
              <a:rPr lang="en-SG" dirty="0" err="1"/>
              <a:t>ObjectNN</a:t>
            </a:r>
            <a:r>
              <a:rPr lang="en-SG" dirty="0"/>
              <a:t> </a:t>
            </a:r>
          </a:p>
        </p:txBody>
      </p:sp>
      <p:sp>
        <p:nvSpPr>
          <p:cNvPr id="3" name="Content Placeholder 2"/>
          <p:cNvSpPr>
            <a:spLocks noGrp="1"/>
          </p:cNvSpPr>
          <p:nvPr>
            <p:ph idx="1"/>
          </p:nvPr>
        </p:nvSpPr>
        <p:spPr>
          <a:xfrm>
            <a:off x="132202" y="1802476"/>
            <a:ext cx="4808258" cy="4774594"/>
          </a:xfrm>
        </p:spPr>
        <p:txBody>
          <a:bodyPr>
            <a:normAutofit/>
          </a:bodyPr>
          <a:lstStyle/>
          <a:p>
            <a:pPr marL="0" indent="0">
              <a:buNone/>
            </a:pPr>
            <a:r>
              <a:rPr lang="en-SG" dirty="0"/>
              <a:t>20 categories</a:t>
            </a:r>
          </a:p>
          <a:p>
            <a:pPr marL="0" indent="0">
              <a:buNone/>
            </a:pPr>
            <a:r>
              <a:rPr lang="en-SG" dirty="0"/>
              <a:t>1667 objects from </a:t>
            </a:r>
            <a:r>
              <a:rPr lang="en-SG" dirty="0" err="1"/>
              <a:t>SceneNN</a:t>
            </a:r>
            <a:endParaRPr lang="en-SG" dirty="0"/>
          </a:p>
          <a:p>
            <a:pPr marL="0" indent="0">
              <a:buNone/>
            </a:pPr>
            <a:r>
              <a:rPr lang="en-SG" dirty="0"/>
              <a:t>3308 objects from </a:t>
            </a:r>
            <a:r>
              <a:rPr lang="en-SG" dirty="0" err="1"/>
              <a:t>ShapeNet</a:t>
            </a:r>
            <a:endParaRPr lang="en-SG" dirty="0"/>
          </a:p>
          <a:p>
            <a:pPr marL="0" indent="0">
              <a:buNone/>
            </a:pPr>
            <a:endParaRPr lang="en-SG" dirty="0"/>
          </a:p>
          <a:p>
            <a:pPr marL="0" indent="0">
              <a:buNone/>
            </a:pPr>
            <a:r>
              <a:rPr lang="en-SG" dirty="0"/>
              <a:t>For supervised learning, split ratio: 50/25/25% for train, validation and test. </a:t>
            </a:r>
          </a:p>
          <a:p>
            <a:pPr marL="0" indent="0">
              <a:buNone/>
            </a:pPr>
            <a:endParaRPr lang="en-SG" dirty="0"/>
          </a:p>
          <a:p>
            <a:pPr marL="0" indent="0">
              <a:buNone/>
            </a:pPr>
            <a:r>
              <a:rPr lang="en-SG" dirty="0"/>
              <a:t>CAD models with categorization are made available publicly. </a:t>
            </a:r>
          </a:p>
          <a:p>
            <a:pPr marL="0" indent="0">
              <a:buNone/>
            </a:pPr>
            <a:endParaRPr lang="en-SG" dirty="0"/>
          </a:p>
          <a:p>
            <a:pPr marL="0" indent="0">
              <a:buNone/>
            </a:pPr>
            <a:endParaRPr lang="en-SG" dirty="0"/>
          </a:p>
        </p:txBody>
      </p:sp>
      <p:grpSp>
        <p:nvGrpSpPr>
          <p:cNvPr id="5" name="Group 4"/>
          <p:cNvGrpSpPr/>
          <p:nvPr/>
        </p:nvGrpSpPr>
        <p:grpSpPr>
          <a:xfrm>
            <a:off x="5162308" y="115746"/>
            <a:ext cx="7029692" cy="6632295"/>
            <a:chOff x="5162308" y="115746"/>
            <a:chExt cx="7029692" cy="6632295"/>
          </a:xfrm>
        </p:grpSpPr>
        <p:pic>
          <p:nvPicPr>
            <p:cNvPr id="3074" name="Picture 2" descr="Object distribution in the dataset"/>
            <p:cNvPicPr>
              <a:picLocks noChangeAspect="1" noChangeArrowheads="1"/>
            </p:cNvPicPr>
            <p:nvPr/>
          </p:nvPicPr>
          <p:blipFill rotWithShape="1">
            <a:blip r:embed="rId3">
              <a:extLst>
                <a:ext uri="{28A0092B-C50C-407E-A947-70E740481C1C}">
                  <a14:useLocalDpi xmlns:a14="http://schemas.microsoft.com/office/drawing/2010/main" val="0"/>
                </a:ext>
              </a:extLst>
            </a:blip>
            <a:srcRect l="9407" t="17909" r="22583" b="14406"/>
            <a:stretch/>
          </p:blipFill>
          <p:spPr bwMode="auto">
            <a:xfrm>
              <a:off x="5162308" y="115746"/>
              <a:ext cx="7029692" cy="6632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96356" y="5092532"/>
              <a:ext cx="1106905" cy="372979"/>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err="1"/>
                <a:t>SceneNN</a:t>
              </a:r>
              <a:endParaRPr lang="en-SG" dirty="0"/>
            </a:p>
          </p:txBody>
        </p:sp>
        <p:sp>
          <p:nvSpPr>
            <p:cNvPr id="8" name="Rectangle 7"/>
            <p:cNvSpPr/>
            <p:nvPr/>
          </p:nvSpPr>
          <p:spPr>
            <a:xfrm>
              <a:off x="10996356" y="5552233"/>
              <a:ext cx="1106905" cy="372979"/>
            </a:xfrm>
            <a:prstGeom prst="rect">
              <a:avLst/>
            </a:prstGeom>
            <a:solidFill>
              <a:srgbClr val="DC391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dirty="0" err="1"/>
                <a:t>ShapeNet</a:t>
              </a:r>
              <a:endParaRPr lang="en-SG" dirty="0"/>
            </a:p>
          </p:txBody>
        </p:sp>
      </p:grpSp>
    </p:spTree>
    <p:extLst>
      <p:ext uri="{BB962C8B-B14F-4D97-AF65-F5344CB8AC3E}">
        <p14:creationId xmlns:p14="http://schemas.microsoft.com/office/powerpoint/2010/main" val="1879283406"/>
      </p:ext>
    </p:extLst>
  </p:cSld>
  <p:clrMapOvr>
    <a:masterClrMapping/>
  </p:clrMapOvr>
  <mc:AlternateContent xmlns:mc="http://schemas.openxmlformats.org/markup-compatibility/2006" xmlns:p14="http://schemas.microsoft.com/office/powerpoint/2010/main">
    <mc:Choice Requires="p14">
      <p:transition spd="med" p14:dur="700" advTm="115227">
        <p:fade/>
      </p:transition>
    </mc:Choice>
    <mc:Fallback xmlns="">
      <p:transition spd="med" advTm="1152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484742" y="1690688"/>
            <a:ext cx="10763480" cy="77709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SG" dirty="0"/>
              <a:t>Evaluation criteria</a:t>
            </a:r>
          </a:p>
        </p:txBody>
      </p:sp>
      <p:sp>
        <p:nvSpPr>
          <p:cNvPr id="3" name="Content Placeholder 2"/>
          <p:cNvSpPr>
            <a:spLocks noGrp="1"/>
          </p:cNvSpPr>
          <p:nvPr>
            <p:ph idx="1"/>
          </p:nvPr>
        </p:nvSpPr>
        <p:spPr/>
        <p:txBody>
          <a:bodyPr>
            <a:normAutofit/>
          </a:bodyPr>
          <a:lstStyle/>
          <a:p>
            <a:pPr marL="0" indent="0">
              <a:buNone/>
            </a:pPr>
            <a:r>
              <a:rPr lang="en-SG" dirty="0"/>
              <a:t>Category</a:t>
            </a:r>
            <a:r>
              <a:rPr lang="en-SG" b="1" dirty="0"/>
              <a:t> </a:t>
            </a:r>
            <a:r>
              <a:rPr lang="en-SG" dirty="0"/>
              <a:t>of retrieved CAD model == category of query RGB-D object</a:t>
            </a:r>
          </a:p>
          <a:p>
            <a:pPr marL="0" indent="0">
              <a:buNone/>
            </a:pPr>
            <a:endParaRPr lang="en-SG" dirty="0"/>
          </a:p>
          <a:p>
            <a:pPr marL="0" indent="0">
              <a:buNone/>
            </a:pPr>
            <a:r>
              <a:rPr lang="en-SG" dirty="0"/>
              <a:t>Metrics: </a:t>
            </a:r>
          </a:p>
          <a:p>
            <a:r>
              <a:rPr lang="en-US" dirty="0"/>
              <a:t>Precision and recall</a:t>
            </a:r>
          </a:p>
          <a:p>
            <a:r>
              <a:rPr lang="en-US" dirty="0"/>
              <a:t>Mean Average Precision (</a:t>
            </a:r>
            <a:r>
              <a:rPr lang="en-US" dirty="0" err="1"/>
              <a:t>mAP</a:t>
            </a:r>
            <a:r>
              <a:rPr lang="en-US" dirty="0"/>
              <a:t>)</a:t>
            </a:r>
          </a:p>
          <a:p>
            <a:r>
              <a:rPr lang="en-US" dirty="0"/>
              <a:t>Normalized Discounted Cumulative Gain (NDCG) </a:t>
            </a:r>
            <a:br>
              <a:rPr lang="en-US" dirty="0"/>
            </a:br>
            <a:endParaRPr lang="en-SG" dirty="0"/>
          </a:p>
          <a:p>
            <a:pPr marL="0" indent="0">
              <a:buNone/>
            </a:pPr>
            <a:r>
              <a:rPr lang="en-SG" dirty="0"/>
              <a:t>General for both supervised and unsupervised techniques</a:t>
            </a:r>
          </a:p>
          <a:p>
            <a:pPr marL="0" indent="0">
              <a:buNone/>
            </a:pPr>
            <a:endParaRPr lang="en-SG" dirty="0"/>
          </a:p>
        </p:txBody>
      </p:sp>
    </p:spTree>
    <p:extLst>
      <p:ext uri="{BB962C8B-B14F-4D97-AF65-F5344CB8AC3E}">
        <p14:creationId xmlns:p14="http://schemas.microsoft.com/office/powerpoint/2010/main" val="498592001"/>
      </p:ext>
    </p:extLst>
  </p:cSld>
  <p:clrMapOvr>
    <a:masterClrMapping/>
  </p:clrMapOvr>
  <mc:AlternateContent xmlns:mc="http://schemas.openxmlformats.org/markup-compatibility/2006" xmlns:p14="http://schemas.microsoft.com/office/powerpoint/2010/main">
    <mc:Choice Requires="p14">
      <p:transition spd="med" p14:dur="700" advTm="54215">
        <p:fade/>
      </p:transition>
    </mc:Choice>
    <mc:Fallback xmlns="">
      <p:transition spd="med" advTm="54215">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95800" cy="1325563"/>
          </a:xfrm>
        </p:spPr>
        <p:txBody>
          <a:bodyPr/>
          <a:lstStyle/>
          <a:p>
            <a:r>
              <a:rPr lang="en-SG" dirty="0"/>
              <a:t>Methods overview</a:t>
            </a:r>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3"/>
          <a:stretch>
            <a:fillRect/>
          </a:stretch>
        </p:blipFill>
        <p:spPr>
          <a:xfrm>
            <a:off x="838200" y="1690688"/>
            <a:ext cx="10714958" cy="5167312"/>
          </a:xfrm>
          <a:prstGeom prst="rect">
            <a:avLst/>
          </a:prstGeom>
        </p:spPr>
      </p:pic>
      <p:sp>
        <p:nvSpPr>
          <p:cNvPr id="5" name="Rectangle 4"/>
          <p:cNvSpPr/>
          <p:nvPr/>
        </p:nvSpPr>
        <p:spPr>
          <a:xfrm>
            <a:off x="698500" y="2527300"/>
            <a:ext cx="10957206" cy="2730500"/>
          </a:xfrm>
          <a:prstGeom prst="rect">
            <a:avLst/>
          </a:prstGeom>
          <a:solidFill>
            <a:schemeClr val="accent5">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698500" y="5257800"/>
            <a:ext cx="10957206" cy="1365250"/>
          </a:xfrm>
          <a:prstGeom prst="rect">
            <a:avLst/>
          </a:prstGeom>
          <a:solidFill>
            <a:schemeClr val="accent4">
              <a:lumMod val="60000"/>
              <a:lumOff val="40000"/>
              <a:alpha val="2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 name="Group 6"/>
          <p:cNvGrpSpPr/>
          <p:nvPr/>
        </p:nvGrpSpPr>
        <p:grpSpPr>
          <a:xfrm>
            <a:off x="8361801" y="278120"/>
            <a:ext cx="3293903" cy="461665"/>
            <a:chOff x="9192784" y="278120"/>
            <a:chExt cx="2462922" cy="461665"/>
          </a:xfrm>
        </p:grpSpPr>
        <p:sp>
          <p:nvSpPr>
            <p:cNvPr id="8" name="Rectangle 7"/>
            <p:cNvSpPr/>
            <p:nvPr/>
          </p:nvSpPr>
          <p:spPr>
            <a:xfrm>
              <a:off x="11105693" y="301101"/>
              <a:ext cx="550013" cy="303324"/>
            </a:xfrm>
            <a:prstGeom prst="rect">
              <a:avLst/>
            </a:prstGeom>
            <a:solidFill>
              <a:schemeClr val="accent5">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TextBox 9"/>
            <p:cNvSpPr txBox="1"/>
            <p:nvPr/>
          </p:nvSpPr>
          <p:spPr>
            <a:xfrm>
              <a:off x="9192784" y="278120"/>
              <a:ext cx="1877922" cy="461665"/>
            </a:xfrm>
            <a:prstGeom prst="rect">
              <a:avLst/>
            </a:prstGeom>
            <a:noFill/>
          </p:spPr>
          <p:txBody>
            <a:bodyPr wrap="square" rtlCol="0">
              <a:spAutoFit/>
            </a:bodyPr>
            <a:lstStyle/>
            <a:p>
              <a:r>
                <a:rPr lang="en-SG" sz="2400" dirty="0"/>
                <a:t>Object recognition</a:t>
              </a:r>
            </a:p>
          </p:txBody>
        </p:sp>
      </p:grpSp>
      <p:grpSp>
        <p:nvGrpSpPr>
          <p:cNvPr id="12" name="Group 11"/>
          <p:cNvGrpSpPr/>
          <p:nvPr/>
        </p:nvGrpSpPr>
        <p:grpSpPr>
          <a:xfrm>
            <a:off x="8361801" y="767096"/>
            <a:ext cx="3293905" cy="461665"/>
            <a:chOff x="8361801" y="767096"/>
            <a:chExt cx="3293905" cy="461665"/>
          </a:xfrm>
        </p:grpSpPr>
        <p:sp>
          <p:nvSpPr>
            <p:cNvPr id="9" name="Rectangle 8"/>
            <p:cNvSpPr/>
            <p:nvPr/>
          </p:nvSpPr>
          <p:spPr>
            <a:xfrm>
              <a:off x="10920120" y="839375"/>
              <a:ext cx="735586" cy="309563"/>
            </a:xfrm>
            <a:prstGeom prst="rect">
              <a:avLst/>
            </a:prstGeom>
            <a:solidFill>
              <a:schemeClr val="accent4">
                <a:lumMod val="60000"/>
                <a:lumOff val="40000"/>
                <a:alpha val="2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8361801" y="767096"/>
              <a:ext cx="2708904" cy="461665"/>
            </a:xfrm>
            <a:prstGeom prst="rect">
              <a:avLst/>
            </a:prstGeom>
            <a:noFill/>
          </p:spPr>
          <p:txBody>
            <a:bodyPr wrap="square" rtlCol="0">
              <a:spAutoFit/>
            </a:bodyPr>
            <a:lstStyle/>
            <a:p>
              <a:r>
                <a:rPr lang="en-SG" sz="2400" dirty="0"/>
                <a:t>Feature matching</a:t>
              </a:r>
            </a:p>
          </p:txBody>
        </p:sp>
      </p:grpSp>
    </p:spTree>
    <p:extLst>
      <p:ext uri="{BB962C8B-B14F-4D97-AF65-F5344CB8AC3E}">
        <p14:creationId xmlns:p14="http://schemas.microsoft.com/office/powerpoint/2010/main" val="3741339526"/>
      </p:ext>
    </p:extLst>
  </p:cSld>
  <p:clrMapOvr>
    <a:masterClrMapping/>
  </p:clrMapOvr>
  <mc:AlternateContent xmlns:mc="http://schemas.openxmlformats.org/markup-compatibility/2006" xmlns:p14="http://schemas.microsoft.com/office/powerpoint/2010/main">
    <mc:Choice Requires="p14">
      <p:transition spd="med" p14:dur="700" advTm="68152">
        <p:fade/>
      </p:transition>
    </mc:Choice>
    <mc:Fallback xmlns="">
      <p:transition spd="med" advTm="681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52" y="209345"/>
            <a:ext cx="10515600" cy="1325563"/>
          </a:xfrm>
        </p:spPr>
        <p:txBody>
          <a:bodyPr/>
          <a:lstStyle/>
          <a:p>
            <a:r>
              <a:rPr lang="en-SG" dirty="0" err="1"/>
              <a:t>RotationNet</a:t>
            </a:r>
            <a:r>
              <a:rPr lang="en-SG" dirty="0"/>
              <a:t> (by </a:t>
            </a:r>
            <a:r>
              <a:rPr lang="en-SG" dirty="0" err="1"/>
              <a:t>Kanezaki</a:t>
            </a:r>
            <a:r>
              <a:rPr lang="en-SG" dirty="0"/>
              <a:t>)</a:t>
            </a:r>
          </a:p>
        </p:txBody>
      </p:sp>
      <p:sp>
        <p:nvSpPr>
          <p:cNvPr id="9" name="Content Placeholder 8"/>
          <p:cNvSpPr>
            <a:spLocks noGrp="1"/>
          </p:cNvSpPr>
          <p:nvPr>
            <p:ph sz="half" idx="1"/>
          </p:nvPr>
        </p:nvSpPr>
        <p:spPr>
          <a:xfrm>
            <a:off x="127000" y="1696452"/>
            <a:ext cx="4211484" cy="4844047"/>
          </a:xfrm>
        </p:spPr>
        <p:txBody>
          <a:bodyPr>
            <a:normAutofit/>
          </a:bodyPr>
          <a:lstStyle/>
          <a:p>
            <a:pPr marL="0" indent="0">
              <a:buNone/>
            </a:pPr>
            <a:r>
              <a:rPr lang="en-SG" dirty="0"/>
              <a:t>Multi-view CNN. </a:t>
            </a:r>
          </a:p>
          <a:p>
            <a:pPr marL="0" indent="0">
              <a:buNone/>
            </a:pPr>
            <a:endParaRPr lang="en-SG" dirty="0"/>
          </a:p>
          <a:p>
            <a:pPr marL="0" indent="0">
              <a:buNone/>
            </a:pPr>
            <a:r>
              <a:rPr lang="en-SG" dirty="0"/>
              <a:t>Predict both </a:t>
            </a:r>
            <a:r>
              <a:rPr lang="en-SG" b="1" dirty="0"/>
              <a:t>category</a:t>
            </a:r>
            <a:r>
              <a:rPr lang="en-SG" dirty="0"/>
              <a:t> and </a:t>
            </a:r>
            <a:r>
              <a:rPr lang="en-SG" b="1" dirty="0"/>
              <a:t>pose label</a:t>
            </a:r>
            <a:r>
              <a:rPr lang="en-SG" dirty="0"/>
              <a:t>.</a:t>
            </a:r>
          </a:p>
          <a:p>
            <a:pPr marL="0" indent="0">
              <a:buNone/>
            </a:pPr>
            <a:endParaRPr lang="en-SG" dirty="0"/>
          </a:p>
          <a:p>
            <a:pPr marL="0" indent="0">
              <a:buNone/>
            </a:pPr>
            <a:r>
              <a:rPr lang="en-SG" dirty="0"/>
              <a:t>Pose as latent variable during training phase. </a:t>
            </a:r>
          </a:p>
          <a:p>
            <a:pPr marL="0" indent="0">
              <a:buNone/>
            </a:pPr>
            <a:endParaRPr lang="en-SG" dirty="0"/>
          </a:p>
          <a:p>
            <a:pPr marL="0" indent="0">
              <a:buNone/>
            </a:pPr>
            <a:r>
              <a:rPr lang="en-SG" dirty="0"/>
              <a:t>Robust to </a:t>
            </a:r>
            <a:r>
              <a:rPr lang="en-SG" b="1" dirty="0"/>
              <a:t>unaligned</a:t>
            </a:r>
            <a:r>
              <a:rPr lang="en-SG" dirty="0"/>
              <a:t> object recognition. </a:t>
            </a:r>
          </a:p>
          <a:p>
            <a:pPr marL="0" indent="0">
              <a:buNone/>
            </a:pPr>
            <a:endParaRPr lang="en-SG" dirty="0"/>
          </a:p>
        </p:txBody>
      </p:sp>
      <p:sp>
        <p:nvSpPr>
          <p:cNvPr id="10" name="Content Placeholder 9"/>
          <p:cNvSpPr>
            <a:spLocks noGrp="1"/>
          </p:cNvSpPr>
          <p:nvPr>
            <p:ph sz="half" idx="2"/>
          </p:nvPr>
        </p:nvSpPr>
        <p:spPr/>
        <p:txBody>
          <a:bodyPr>
            <a:normAutofit/>
          </a:bodyPr>
          <a:lstStyle/>
          <a:p>
            <a:endParaRPr lang="en-SG"/>
          </a:p>
        </p:txBody>
      </p:sp>
      <p:pic>
        <p:nvPicPr>
          <p:cNvPr id="4" name="Picture 3"/>
          <p:cNvPicPr>
            <a:picLocks noChangeAspect="1"/>
          </p:cNvPicPr>
          <p:nvPr/>
        </p:nvPicPr>
        <p:blipFill>
          <a:blip r:embed="rId3"/>
          <a:stretch>
            <a:fillRect/>
          </a:stretch>
        </p:blipFill>
        <p:spPr>
          <a:xfrm>
            <a:off x="4211484" y="1534909"/>
            <a:ext cx="7980516" cy="5005591"/>
          </a:xfrm>
          <a:prstGeom prst="rect">
            <a:avLst/>
          </a:prstGeom>
        </p:spPr>
      </p:pic>
    </p:spTree>
    <p:extLst>
      <p:ext uri="{BB962C8B-B14F-4D97-AF65-F5344CB8AC3E}">
        <p14:creationId xmlns:p14="http://schemas.microsoft.com/office/powerpoint/2010/main" val="4284354499"/>
      </p:ext>
    </p:extLst>
  </p:cSld>
  <p:clrMapOvr>
    <a:masterClrMapping/>
  </p:clrMapOvr>
  <mc:AlternateContent xmlns:mc="http://schemas.openxmlformats.org/markup-compatibility/2006" xmlns:p14="http://schemas.microsoft.com/office/powerpoint/2010/main">
    <mc:Choice Requires="p14">
      <p:transition spd="med" p14:dur="700" advTm="60658">
        <p:fade/>
      </p:transition>
    </mc:Choice>
    <mc:Fallback xmlns="">
      <p:transition spd="med" advTm="6065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1" y="419967"/>
            <a:ext cx="11261560" cy="1325563"/>
          </a:xfrm>
        </p:spPr>
        <p:txBody>
          <a:bodyPr/>
          <a:lstStyle/>
          <a:p>
            <a:r>
              <a:rPr lang="en-SG" dirty="0"/>
              <a:t>3D Convolutional Neural Network (by Tang et al.)</a:t>
            </a:r>
          </a:p>
        </p:txBody>
      </p:sp>
      <p:sp>
        <p:nvSpPr>
          <p:cNvPr id="3" name="Content Placeholder 2"/>
          <p:cNvSpPr>
            <a:spLocks noGrp="1"/>
          </p:cNvSpPr>
          <p:nvPr>
            <p:ph idx="1"/>
          </p:nvPr>
        </p:nvSpPr>
        <p:spPr>
          <a:xfrm>
            <a:off x="838200" y="1825625"/>
            <a:ext cx="10515600" cy="4731586"/>
          </a:xfrm>
        </p:spPr>
        <p:txBody>
          <a:bodyPr>
            <a:normAutofit/>
          </a:bodyPr>
          <a:lstStyle/>
          <a:p>
            <a:pPr marL="0" indent="0">
              <a:buNone/>
            </a:pPr>
            <a:r>
              <a:rPr lang="en-SG" dirty="0"/>
              <a:t>Based on </a:t>
            </a:r>
            <a:r>
              <a:rPr lang="en-SG" dirty="0" err="1"/>
              <a:t>VoxNet</a:t>
            </a:r>
            <a:r>
              <a:rPr lang="en-SG" dirty="0"/>
              <a:t> [</a:t>
            </a:r>
            <a:r>
              <a:rPr lang="en-SG" dirty="0" err="1"/>
              <a:t>Maturana</a:t>
            </a:r>
            <a:r>
              <a:rPr lang="en-SG" dirty="0"/>
              <a:t>, IROS 2015]</a:t>
            </a:r>
          </a:p>
          <a:p>
            <a:pPr marL="0" indent="0">
              <a:buNone/>
            </a:pPr>
            <a:endParaRPr lang="en-SG" dirty="0"/>
          </a:p>
          <a:p>
            <a:pPr marL="0" indent="0">
              <a:buNone/>
            </a:pPr>
            <a:endParaRPr lang="en-SG" dirty="0"/>
          </a:p>
          <a:p>
            <a:pPr marL="0" indent="0">
              <a:buNone/>
            </a:pPr>
            <a:endParaRPr lang="en-SG" dirty="0"/>
          </a:p>
          <a:p>
            <a:pPr marL="0" indent="0">
              <a:buNone/>
            </a:pPr>
            <a:endParaRPr lang="en-SG" dirty="0"/>
          </a:p>
          <a:p>
            <a:pPr marL="0" indent="0">
              <a:buNone/>
            </a:pPr>
            <a:endParaRPr lang="en-SG" dirty="0"/>
          </a:p>
          <a:p>
            <a:pPr marL="0" indent="0">
              <a:buNone/>
            </a:pPr>
            <a:endParaRPr lang="en-SG" dirty="0"/>
          </a:p>
          <a:p>
            <a:pPr marL="0" indent="0">
              <a:buNone/>
            </a:pPr>
            <a:r>
              <a:rPr lang="en-SG" dirty="0"/>
              <a:t>With binary volume representation. </a:t>
            </a:r>
          </a:p>
          <a:p>
            <a:pPr marL="0" indent="0">
              <a:buNone/>
            </a:pPr>
            <a:r>
              <a:rPr lang="en-SG" dirty="0"/>
              <a:t>Competitive results to multi-view CNN methods. </a:t>
            </a:r>
          </a:p>
        </p:txBody>
      </p:sp>
      <p:pic>
        <p:nvPicPr>
          <p:cNvPr id="4" name="Picture 3"/>
          <p:cNvPicPr>
            <a:picLocks noChangeAspect="1"/>
          </p:cNvPicPr>
          <p:nvPr/>
        </p:nvPicPr>
        <p:blipFill>
          <a:blip r:embed="rId3"/>
          <a:stretch>
            <a:fillRect/>
          </a:stretch>
        </p:blipFill>
        <p:spPr>
          <a:xfrm>
            <a:off x="94410" y="2557861"/>
            <a:ext cx="12003175" cy="2476846"/>
          </a:xfrm>
          <a:prstGeom prst="rect">
            <a:avLst/>
          </a:prstGeom>
        </p:spPr>
      </p:pic>
    </p:spTree>
    <p:extLst>
      <p:ext uri="{BB962C8B-B14F-4D97-AF65-F5344CB8AC3E}">
        <p14:creationId xmlns:p14="http://schemas.microsoft.com/office/powerpoint/2010/main" val="3419311581"/>
      </p:ext>
    </p:extLst>
  </p:cSld>
  <p:clrMapOvr>
    <a:masterClrMapping/>
  </p:clrMapOvr>
  <mc:AlternateContent xmlns:mc="http://schemas.openxmlformats.org/markup-compatibility/2006" xmlns:p14="http://schemas.microsoft.com/office/powerpoint/2010/main">
    <mc:Choice Requires="p14">
      <p:transition spd="med" p14:dur="700" advTm="86687">
        <p:fade/>
      </p:transition>
    </mc:Choice>
    <mc:Fallback xmlns="">
      <p:transition spd="med" advTm="8668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Bag-of-words (by Tran et al.)</a:t>
            </a:r>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a:blip r:embed="rId3"/>
          <a:stretch>
            <a:fillRect/>
          </a:stretch>
        </p:blipFill>
        <p:spPr>
          <a:xfrm>
            <a:off x="380999" y="1498645"/>
            <a:ext cx="11439525" cy="5255764"/>
          </a:xfrm>
          <a:prstGeom prst="rect">
            <a:avLst/>
          </a:prstGeom>
        </p:spPr>
      </p:pic>
    </p:spTree>
    <p:extLst>
      <p:ext uri="{BB962C8B-B14F-4D97-AF65-F5344CB8AC3E}">
        <p14:creationId xmlns:p14="http://schemas.microsoft.com/office/powerpoint/2010/main" val="482368229"/>
      </p:ext>
    </p:extLst>
  </p:cSld>
  <p:clrMapOvr>
    <a:masterClrMapping/>
  </p:clrMapOvr>
  <mc:AlternateContent xmlns:mc="http://schemas.openxmlformats.org/markup-compatibility/2006" xmlns:p14="http://schemas.microsoft.com/office/powerpoint/2010/main">
    <mc:Choice Requires="p14">
      <p:transition spd="med" p14:dur="700" advTm="61863">
        <p:fade/>
      </p:transition>
    </mc:Choice>
    <mc:Fallback xmlns="">
      <p:transition spd="med" advTm="6186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Precision-recall plot</a:t>
            </a:r>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3"/>
          <a:stretch>
            <a:fillRect/>
          </a:stretch>
        </p:blipFill>
        <p:spPr>
          <a:xfrm>
            <a:off x="1548484" y="1616278"/>
            <a:ext cx="9095031" cy="5165521"/>
          </a:xfrm>
          <a:prstGeom prst="rect">
            <a:avLst/>
          </a:prstGeom>
        </p:spPr>
      </p:pic>
    </p:spTree>
    <p:extLst>
      <p:ext uri="{BB962C8B-B14F-4D97-AF65-F5344CB8AC3E}">
        <p14:creationId xmlns:p14="http://schemas.microsoft.com/office/powerpoint/2010/main" val="3940110083"/>
      </p:ext>
    </p:extLst>
  </p:cSld>
  <p:clrMapOvr>
    <a:masterClrMapping/>
  </p:clrMapOvr>
  <mc:AlternateContent xmlns:mc="http://schemas.openxmlformats.org/markup-compatibility/2006" xmlns:p14="http://schemas.microsoft.com/office/powerpoint/2010/main">
    <mc:Choice Requires="p14">
      <p:transition spd="med" p14:dur="700" advTm="37903">
        <p:fade/>
      </p:transition>
    </mc:Choice>
    <mc:Fallback xmlns="">
      <p:transition spd="med" advTm="3790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Precision per category</a:t>
            </a:r>
          </a:p>
        </p:txBody>
      </p:sp>
      <p:sp>
        <p:nvSpPr>
          <p:cNvPr id="3" name="Content Placeholder 2"/>
          <p:cNvSpPr>
            <a:spLocks noGrp="1"/>
          </p:cNvSpPr>
          <p:nvPr>
            <p:ph idx="1"/>
          </p:nvPr>
        </p:nvSpPr>
        <p:spPr/>
        <p:txBody>
          <a:bodyPr/>
          <a:lstStyle/>
          <a:p>
            <a:endParaRPr lang="en-SG" dirty="0"/>
          </a:p>
        </p:txBody>
      </p:sp>
      <p:pic>
        <p:nvPicPr>
          <p:cNvPr id="4" name="Picture 3"/>
          <p:cNvPicPr>
            <a:picLocks noChangeAspect="1"/>
          </p:cNvPicPr>
          <p:nvPr/>
        </p:nvPicPr>
        <p:blipFill>
          <a:blip r:embed="rId4"/>
          <a:stretch>
            <a:fillRect/>
          </a:stretch>
        </p:blipFill>
        <p:spPr>
          <a:xfrm>
            <a:off x="0" y="2063750"/>
            <a:ext cx="12192000" cy="4009814"/>
          </a:xfrm>
          <a:prstGeom prst="rect">
            <a:avLst/>
          </a:prstGeom>
        </p:spPr>
      </p:pic>
      <p:sp>
        <p:nvSpPr>
          <p:cNvPr id="5" name="Rectangle: Rounded Corners 4"/>
          <p:cNvSpPr/>
          <p:nvPr/>
        </p:nvSpPr>
        <p:spPr>
          <a:xfrm>
            <a:off x="9674578" y="3578578"/>
            <a:ext cx="564444" cy="2415822"/>
          </a:xfrm>
          <a:prstGeom prst="roundRect">
            <a:avLst/>
          </a:prstGeom>
          <a:solidFill>
            <a:srgbClr val="FF0000">
              <a:alpha val="1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Rounded Corners 5"/>
          <p:cNvSpPr/>
          <p:nvPr/>
        </p:nvSpPr>
        <p:spPr>
          <a:xfrm>
            <a:off x="7157156" y="3488268"/>
            <a:ext cx="541866" cy="2688696"/>
          </a:xfrm>
          <a:prstGeom prst="roundRect">
            <a:avLst/>
          </a:prstGeom>
          <a:solidFill>
            <a:srgbClr val="FF0000">
              <a:alpha val="1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Rounded Corners 7"/>
          <p:cNvSpPr/>
          <p:nvPr/>
        </p:nvSpPr>
        <p:spPr>
          <a:xfrm>
            <a:off x="1617134" y="2540000"/>
            <a:ext cx="516466" cy="3364088"/>
          </a:xfrm>
          <a:prstGeom prst="roundRect">
            <a:avLst/>
          </a:prstGeom>
          <a:solidFill>
            <a:srgbClr val="00B050">
              <a:alpha val="10196"/>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Rounded Corners 8"/>
          <p:cNvSpPr/>
          <p:nvPr/>
        </p:nvSpPr>
        <p:spPr>
          <a:xfrm>
            <a:off x="601134" y="2063750"/>
            <a:ext cx="592666" cy="3840338"/>
          </a:xfrm>
          <a:prstGeom prst="roundRect">
            <a:avLst/>
          </a:prstGeom>
          <a:solidFill>
            <a:srgbClr val="00B050">
              <a:alpha val="10196"/>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Rounded Corners 9"/>
          <p:cNvSpPr/>
          <p:nvPr/>
        </p:nvSpPr>
        <p:spPr>
          <a:xfrm>
            <a:off x="3592689" y="2289183"/>
            <a:ext cx="606777" cy="3614905"/>
          </a:xfrm>
          <a:prstGeom prst="roundRect">
            <a:avLst/>
          </a:prstGeom>
          <a:solidFill>
            <a:srgbClr val="00B050">
              <a:alpha val="10196"/>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Rounded Corners 10"/>
          <p:cNvSpPr/>
          <p:nvPr/>
        </p:nvSpPr>
        <p:spPr>
          <a:xfrm>
            <a:off x="6095999" y="2379495"/>
            <a:ext cx="620889" cy="3694069"/>
          </a:xfrm>
          <a:prstGeom prst="roundRect">
            <a:avLst/>
          </a:prstGeom>
          <a:solidFill>
            <a:srgbClr val="00B050">
              <a:alpha val="10196"/>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705465830"/>
      </p:ext>
    </p:extLst>
  </p:cSld>
  <p:clrMapOvr>
    <a:masterClrMapping/>
  </p:clrMapOvr>
  <mc:AlternateContent xmlns:mc="http://schemas.openxmlformats.org/markup-compatibility/2006" xmlns:p14="http://schemas.microsoft.com/office/powerpoint/2010/main">
    <mc:Choice Requires="p14">
      <p:transition spd="med" p14:dur="700" advTm="67852">
        <p:fade/>
      </p:transition>
    </mc:Choice>
    <mc:Fallback xmlns="">
      <p:transition spd="med" advTm="678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Future work</a:t>
            </a:r>
          </a:p>
        </p:txBody>
      </p:sp>
      <p:sp>
        <p:nvSpPr>
          <p:cNvPr id="3" name="Content Placeholder 2"/>
          <p:cNvSpPr>
            <a:spLocks noGrp="1"/>
          </p:cNvSpPr>
          <p:nvPr>
            <p:ph idx="1"/>
          </p:nvPr>
        </p:nvSpPr>
        <p:spPr>
          <a:xfrm>
            <a:off x="838200" y="1825625"/>
            <a:ext cx="10934700" cy="4351338"/>
          </a:xfrm>
        </p:spPr>
        <p:txBody>
          <a:bodyPr/>
          <a:lstStyle/>
          <a:p>
            <a:pPr marL="0" indent="0">
              <a:buNone/>
            </a:pPr>
            <a:r>
              <a:rPr lang="en-SG" b="1" dirty="0" err="1"/>
              <a:t>ObjectNN</a:t>
            </a:r>
            <a:r>
              <a:rPr lang="en-SG" b="1" dirty="0"/>
              <a:t> dataset extension</a:t>
            </a:r>
          </a:p>
          <a:p>
            <a:r>
              <a:rPr lang="en-SG" dirty="0"/>
              <a:t>With objects from latest RGB-D datasets (</a:t>
            </a:r>
            <a:r>
              <a:rPr lang="en-SG" dirty="0" err="1"/>
              <a:t>SceneNN</a:t>
            </a:r>
            <a:r>
              <a:rPr lang="en-SG" dirty="0"/>
              <a:t>, </a:t>
            </a:r>
            <a:r>
              <a:rPr lang="en-SG" dirty="0" err="1"/>
              <a:t>ScanNet</a:t>
            </a:r>
            <a:r>
              <a:rPr lang="en-SG" dirty="0"/>
              <a:t>) and </a:t>
            </a:r>
            <a:br>
              <a:rPr lang="en-SG" dirty="0"/>
            </a:br>
            <a:r>
              <a:rPr lang="en-SG" dirty="0"/>
              <a:t>CAD models (</a:t>
            </a:r>
            <a:r>
              <a:rPr lang="en-SG" dirty="0" err="1"/>
              <a:t>SceneNet</a:t>
            </a:r>
            <a:r>
              <a:rPr lang="en-SG" dirty="0"/>
              <a:t> 5M)</a:t>
            </a:r>
          </a:p>
          <a:p>
            <a:r>
              <a:rPr lang="en-SG" dirty="0"/>
              <a:t>Refine categories and classification</a:t>
            </a:r>
          </a:p>
          <a:p>
            <a:pPr marL="0" indent="0">
              <a:buNone/>
            </a:pPr>
            <a:endParaRPr lang="en-SG" dirty="0"/>
          </a:p>
          <a:p>
            <a:pPr marL="0" indent="0">
              <a:buNone/>
            </a:pPr>
            <a:r>
              <a:rPr lang="en-SG" b="1" dirty="0"/>
              <a:t>More challenging retrievals</a:t>
            </a:r>
          </a:p>
          <a:p>
            <a:r>
              <a:rPr lang="en-SG" dirty="0"/>
              <a:t>No ground truth category for CAD models </a:t>
            </a:r>
          </a:p>
          <a:p>
            <a:r>
              <a:rPr lang="en-SG" dirty="0"/>
              <a:t>Weakly segmented objects, e.g., with some background</a:t>
            </a:r>
          </a:p>
          <a:p>
            <a:endParaRPr lang="en-SG" dirty="0"/>
          </a:p>
        </p:txBody>
      </p:sp>
    </p:spTree>
    <p:extLst>
      <p:ext uri="{BB962C8B-B14F-4D97-AF65-F5344CB8AC3E}">
        <p14:creationId xmlns:p14="http://schemas.microsoft.com/office/powerpoint/2010/main" val="1686318822"/>
      </p:ext>
    </p:extLst>
  </p:cSld>
  <p:clrMapOvr>
    <a:masterClrMapping/>
  </p:clrMapOvr>
  <mc:AlternateContent xmlns:mc="http://schemas.openxmlformats.org/markup-compatibility/2006" xmlns:p14="http://schemas.microsoft.com/office/powerpoint/2010/main">
    <mc:Choice Requires="p14">
      <p:transition spd="med" p14:dur="700" advTm="61201">
        <p:fade/>
      </p:transition>
    </mc:Choice>
    <mc:Fallback xmlns="">
      <p:transition spd="med" advTm="612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Acknowledgement</a:t>
            </a:r>
          </a:p>
        </p:txBody>
      </p:sp>
      <p:sp>
        <p:nvSpPr>
          <p:cNvPr id="3" name="Content Placeholder 2"/>
          <p:cNvSpPr>
            <a:spLocks noGrp="1"/>
          </p:cNvSpPr>
          <p:nvPr>
            <p:ph idx="1"/>
          </p:nvPr>
        </p:nvSpPr>
        <p:spPr/>
        <p:txBody>
          <a:bodyPr>
            <a:normAutofit/>
          </a:bodyPr>
          <a:lstStyle/>
          <a:p>
            <a:pPr marL="0" indent="0">
              <a:buNone/>
            </a:pPr>
            <a:r>
              <a:rPr lang="en-SG" dirty="0"/>
              <a:t>We would like to extend our sincere gratitude and appreciation to</a:t>
            </a:r>
          </a:p>
          <a:p>
            <a:r>
              <a:rPr lang="en-US" dirty="0"/>
              <a:t>SUTD Digital Manufacturing and Design (</a:t>
            </a:r>
            <a:r>
              <a:rPr lang="en-US" dirty="0" err="1"/>
              <a:t>DManD</a:t>
            </a:r>
            <a:r>
              <a:rPr lang="en-US" dirty="0"/>
              <a:t>) Centre,</a:t>
            </a:r>
            <a:endParaRPr lang="en-SG" dirty="0"/>
          </a:p>
          <a:p>
            <a:r>
              <a:rPr lang="en-SG" dirty="0"/>
              <a:t>Singapore National Research Foundation (NRF) and the U.S. National Science Foundation (NSF),</a:t>
            </a:r>
          </a:p>
          <a:p>
            <a:r>
              <a:rPr lang="en-US" dirty="0"/>
              <a:t>University of Southern Mississippi Faculty Startup Funds Award.</a:t>
            </a:r>
          </a:p>
          <a:p>
            <a:endParaRPr lang="en-US" dirty="0"/>
          </a:p>
          <a:p>
            <a:endParaRPr lang="en-SG" dirty="0"/>
          </a:p>
          <a:p>
            <a:pPr marL="0" indent="0">
              <a:buNone/>
            </a:pPr>
            <a:endParaRPr lang="en-SG" dirty="0"/>
          </a:p>
          <a:p>
            <a:endParaRPr lang="en-SG" dirty="0"/>
          </a:p>
        </p:txBody>
      </p:sp>
      <p:sp>
        <p:nvSpPr>
          <p:cNvPr id="5" name="Slide Number Placeholder 4"/>
          <p:cNvSpPr>
            <a:spLocks noGrp="1"/>
          </p:cNvSpPr>
          <p:nvPr>
            <p:ph type="sldNum" sz="quarter" idx="12"/>
          </p:nvPr>
        </p:nvSpPr>
        <p:spPr/>
        <p:txBody>
          <a:bodyPr/>
          <a:lstStyle/>
          <a:p>
            <a:fld id="{28FA17A9-6499-4CA6-9B18-18BD404E4B1D}" type="slidenum">
              <a:rPr lang="en-SG" smtClean="0"/>
              <a:t>19</a:t>
            </a:fld>
            <a:endParaRPr lang="en-SG"/>
          </a:p>
        </p:txBody>
      </p:sp>
    </p:spTree>
    <p:extLst>
      <p:ext uri="{BB962C8B-B14F-4D97-AF65-F5344CB8AC3E}">
        <p14:creationId xmlns:p14="http://schemas.microsoft.com/office/powerpoint/2010/main" val="1912454665"/>
      </p:ext>
    </p:extLst>
  </p:cSld>
  <p:clrMapOvr>
    <a:masterClrMapping/>
  </p:clrMapOvr>
  <mc:AlternateContent xmlns:mc="http://schemas.openxmlformats.org/markup-compatibility/2006" xmlns:p14="http://schemas.microsoft.com/office/powerpoint/2010/main">
    <mc:Choice Requires="p14">
      <p:transition spd="med" p14:dur="700" advTm="3014">
        <p:fade/>
      </p:transition>
    </mc:Choice>
    <mc:Fallback xmlns="">
      <p:transition spd="med" advTm="301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82" y="-41565"/>
            <a:ext cx="10515600" cy="1325563"/>
          </a:xfrm>
        </p:spPr>
        <p:txBody>
          <a:bodyPr/>
          <a:lstStyle/>
          <a:p>
            <a:r>
              <a:rPr lang="en-SG" dirty="0"/>
              <a:t>Participation: 5 external groups</a:t>
            </a:r>
          </a:p>
        </p:txBody>
      </p:sp>
      <p:sp>
        <p:nvSpPr>
          <p:cNvPr id="8" name="Rectangle 7"/>
          <p:cNvSpPr/>
          <p:nvPr/>
        </p:nvSpPr>
        <p:spPr>
          <a:xfrm>
            <a:off x="9742133" y="1283998"/>
            <a:ext cx="2208842" cy="2585323"/>
          </a:xfrm>
          <a:prstGeom prst="rect">
            <a:avLst/>
          </a:prstGeom>
        </p:spPr>
        <p:txBody>
          <a:bodyPr wrap="square">
            <a:spAutoFit/>
          </a:bodyPr>
          <a:lstStyle/>
          <a:p>
            <a:r>
              <a:rPr lang="en-SG" dirty="0" err="1"/>
              <a:t>Binh</a:t>
            </a:r>
            <a:r>
              <a:rPr lang="en-SG" dirty="0"/>
              <a:t>-Son Hua</a:t>
            </a:r>
          </a:p>
          <a:p>
            <a:r>
              <a:rPr lang="en-SG" dirty="0"/>
              <a:t>Quang-</a:t>
            </a:r>
            <a:r>
              <a:rPr lang="en-SG" dirty="0" err="1"/>
              <a:t>Trung</a:t>
            </a:r>
            <a:r>
              <a:rPr lang="en-SG" dirty="0"/>
              <a:t> Truong</a:t>
            </a:r>
          </a:p>
          <a:p>
            <a:r>
              <a:rPr lang="en-SG" dirty="0"/>
              <a:t>Minh-Khoi Tran</a:t>
            </a:r>
          </a:p>
          <a:p>
            <a:r>
              <a:rPr lang="en-SG" dirty="0"/>
              <a:t>Quang-</a:t>
            </a:r>
            <a:r>
              <a:rPr lang="en-SG" dirty="0" err="1"/>
              <a:t>Hieu</a:t>
            </a:r>
            <a:r>
              <a:rPr lang="en-SG" dirty="0"/>
              <a:t> Pham</a:t>
            </a:r>
          </a:p>
          <a:p>
            <a:r>
              <a:rPr lang="en-SG" dirty="0"/>
              <a:t>Lap-Fai Yu</a:t>
            </a:r>
          </a:p>
          <a:p>
            <a:r>
              <a:rPr lang="en-SG" dirty="0"/>
              <a:t>Duc Thanh Nguyen</a:t>
            </a:r>
          </a:p>
          <a:p>
            <a:r>
              <a:rPr lang="en-SG" dirty="0"/>
              <a:t>Sai-Kit Yeung</a:t>
            </a:r>
          </a:p>
          <a:p>
            <a:endParaRPr lang="en-SG" dirty="0"/>
          </a:p>
          <a:p>
            <a:endParaRPr lang="en-SG" dirty="0"/>
          </a:p>
        </p:txBody>
      </p:sp>
      <p:sp>
        <p:nvSpPr>
          <p:cNvPr id="9" name="Rectangle 8"/>
          <p:cNvSpPr/>
          <p:nvPr/>
        </p:nvSpPr>
        <p:spPr>
          <a:xfrm>
            <a:off x="116146" y="3267175"/>
            <a:ext cx="1964481" cy="923330"/>
          </a:xfrm>
          <a:prstGeom prst="rect">
            <a:avLst/>
          </a:prstGeom>
        </p:spPr>
        <p:txBody>
          <a:bodyPr wrap="square">
            <a:spAutoFit/>
          </a:bodyPr>
          <a:lstStyle/>
          <a:p>
            <a:r>
              <a:rPr lang="en-SG" dirty="0"/>
              <a:t>Tang Lee</a:t>
            </a:r>
          </a:p>
          <a:p>
            <a:r>
              <a:rPr lang="en-SG" dirty="0" err="1"/>
              <a:t>HungYueh</a:t>
            </a:r>
            <a:r>
              <a:rPr lang="en-SG" dirty="0"/>
              <a:t> Chiang</a:t>
            </a:r>
          </a:p>
          <a:p>
            <a:r>
              <a:rPr lang="en-SG" dirty="0"/>
              <a:t>Winston Hsu</a:t>
            </a:r>
          </a:p>
        </p:txBody>
      </p:sp>
      <p:sp>
        <p:nvSpPr>
          <p:cNvPr id="10" name="Rectangle 9"/>
          <p:cNvSpPr/>
          <p:nvPr/>
        </p:nvSpPr>
        <p:spPr>
          <a:xfrm>
            <a:off x="116146" y="1283998"/>
            <a:ext cx="1606465" cy="369332"/>
          </a:xfrm>
          <a:prstGeom prst="rect">
            <a:avLst/>
          </a:prstGeom>
        </p:spPr>
        <p:txBody>
          <a:bodyPr wrap="none">
            <a:spAutoFit/>
          </a:bodyPr>
          <a:lstStyle/>
          <a:p>
            <a:r>
              <a:rPr lang="en-SG" dirty="0"/>
              <a:t>Asako </a:t>
            </a:r>
            <a:r>
              <a:rPr lang="en-SG" dirty="0" err="1"/>
              <a:t>Kanezaki</a:t>
            </a:r>
            <a:endParaRPr lang="en-SG" dirty="0"/>
          </a:p>
        </p:txBody>
      </p:sp>
      <p:sp>
        <p:nvSpPr>
          <p:cNvPr id="11" name="Rectangle 10"/>
          <p:cNvSpPr/>
          <p:nvPr/>
        </p:nvSpPr>
        <p:spPr>
          <a:xfrm>
            <a:off x="2579586" y="1283998"/>
            <a:ext cx="1396869" cy="923330"/>
          </a:xfrm>
          <a:prstGeom prst="rect">
            <a:avLst/>
          </a:prstGeom>
        </p:spPr>
        <p:txBody>
          <a:bodyPr wrap="square">
            <a:spAutoFit/>
          </a:bodyPr>
          <a:lstStyle/>
          <a:p>
            <a:r>
              <a:rPr lang="en-SG" dirty="0"/>
              <a:t>Bo Li</a:t>
            </a:r>
          </a:p>
          <a:p>
            <a:r>
              <a:rPr lang="en-SG" dirty="0" err="1"/>
              <a:t>Yijuan</a:t>
            </a:r>
            <a:r>
              <a:rPr lang="en-SG" dirty="0"/>
              <a:t> Lu</a:t>
            </a:r>
          </a:p>
          <a:p>
            <a:r>
              <a:rPr lang="en-SG" dirty="0"/>
              <a:t>Henry Johan</a:t>
            </a:r>
          </a:p>
        </p:txBody>
      </p:sp>
      <p:sp>
        <p:nvSpPr>
          <p:cNvPr id="12" name="Rectangle 11"/>
          <p:cNvSpPr/>
          <p:nvPr/>
        </p:nvSpPr>
        <p:spPr>
          <a:xfrm>
            <a:off x="4155104" y="1283998"/>
            <a:ext cx="1494616" cy="646331"/>
          </a:xfrm>
          <a:prstGeom prst="rect">
            <a:avLst/>
          </a:prstGeom>
        </p:spPr>
        <p:txBody>
          <a:bodyPr wrap="square">
            <a:spAutoFit/>
          </a:bodyPr>
          <a:lstStyle/>
          <a:p>
            <a:r>
              <a:rPr lang="en-SG" dirty="0" err="1"/>
              <a:t>Shoki</a:t>
            </a:r>
            <a:r>
              <a:rPr lang="en-SG" dirty="0"/>
              <a:t> </a:t>
            </a:r>
            <a:r>
              <a:rPr lang="en-SG" dirty="0" err="1"/>
              <a:t>Tashiro</a:t>
            </a:r>
            <a:endParaRPr lang="en-SG" dirty="0"/>
          </a:p>
          <a:p>
            <a:r>
              <a:rPr lang="en-SG" dirty="0"/>
              <a:t>Masaki </a:t>
            </a:r>
            <a:r>
              <a:rPr lang="en-SG" dirty="0" err="1"/>
              <a:t>Aono</a:t>
            </a:r>
            <a:endParaRPr lang="en-SG" dirty="0"/>
          </a:p>
        </p:txBody>
      </p:sp>
      <p:sp>
        <p:nvSpPr>
          <p:cNvPr id="13" name="Rectangle 12"/>
          <p:cNvSpPr/>
          <p:nvPr/>
        </p:nvSpPr>
        <p:spPr>
          <a:xfrm>
            <a:off x="7744864" y="1283998"/>
            <a:ext cx="1993091" cy="1477328"/>
          </a:xfrm>
          <a:prstGeom prst="rect">
            <a:avLst/>
          </a:prstGeom>
        </p:spPr>
        <p:txBody>
          <a:bodyPr wrap="square">
            <a:spAutoFit/>
          </a:bodyPr>
          <a:lstStyle/>
          <a:p>
            <a:r>
              <a:rPr lang="en-SG" dirty="0"/>
              <a:t>Quang-Thang Tran</a:t>
            </a:r>
          </a:p>
          <a:p>
            <a:r>
              <a:rPr lang="en-SG" dirty="0" err="1"/>
              <a:t>Thuyen</a:t>
            </a:r>
            <a:r>
              <a:rPr lang="en-SG" dirty="0"/>
              <a:t> V. Phan</a:t>
            </a:r>
          </a:p>
          <a:p>
            <a:r>
              <a:rPr lang="en-SG" dirty="0"/>
              <a:t>Bao Truong</a:t>
            </a:r>
          </a:p>
          <a:p>
            <a:r>
              <a:rPr lang="en-SG" dirty="0"/>
              <a:t>Minh N. Do</a:t>
            </a:r>
          </a:p>
          <a:p>
            <a:r>
              <a:rPr lang="en-SG" dirty="0"/>
              <a:t>Anh-Duc Duong</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8270"/>
          <a:stretch/>
        </p:blipFill>
        <p:spPr>
          <a:xfrm>
            <a:off x="9974465" y="3706976"/>
            <a:ext cx="1895131" cy="800264"/>
          </a:xfrm>
          <a:prstGeom prst="rect">
            <a:avLst/>
          </a:prstGeom>
        </p:spPr>
      </p:pic>
      <p:grpSp>
        <p:nvGrpSpPr>
          <p:cNvPr id="4" name="Group 3"/>
          <p:cNvGrpSpPr/>
          <p:nvPr/>
        </p:nvGrpSpPr>
        <p:grpSpPr>
          <a:xfrm>
            <a:off x="9742133" y="4711666"/>
            <a:ext cx="2359794" cy="1310081"/>
            <a:chOff x="9742133" y="4711666"/>
            <a:chExt cx="2359794" cy="1310081"/>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2133" y="4728512"/>
              <a:ext cx="974125" cy="129323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1846" y="4711666"/>
              <a:ext cx="1310081" cy="1310081"/>
            </a:xfrm>
            <a:prstGeom prst="rect">
              <a:avLst/>
            </a:prstGeom>
          </p:spPr>
        </p:pic>
      </p:grpSp>
      <p:pic>
        <p:nvPicPr>
          <p:cNvPr id="1027" name="Picture 3" descr="AIST： 産業技術総合研究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06496"/>
            <a:ext cx="20002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ntu.edu.tw/english/about/doc/Emblem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09" y="4385401"/>
            <a:ext cx="1692233" cy="167786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usm.edu/sites/default/files/groups/office-university-communications/images/univv123p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2636" y="2341621"/>
            <a:ext cx="1682707" cy="1609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9"/>
          <a:stretch>
            <a:fillRect/>
          </a:stretch>
        </p:blipFill>
        <p:spPr>
          <a:xfrm>
            <a:off x="2641913" y="4154561"/>
            <a:ext cx="1084153" cy="973943"/>
          </a:xfrm>
          <a:prstGeom prst="rect">
            <a:avLst/>
          </a:prstGeom>
        </p:spPr>
      </p:pic>
      <p:pic>
        <p:nvPicPr>
          <p:cNvPr id="20" name="Picture 19"/>
          <p:cNvPicPr>
            <a:picLocks noChangeAspect="1"/>
          </p:cNvPicPr>
          <p:nvPr/>
        </p:nvPicPr>
        <p:blipFill>
          <a:blip r:embed="rId10"/>
          <a:stretch>
            <a:fillRect/>
          </a:stretch>
        </p:blipFill>
        <p:spPr>
          <a:xfrm>
            <a:off x="2293748" y="5331769"/>
            <a:ext cx="1780483" cy="536248"/>
          </a:xfrm>
          <a:prstGeom prst="rect">
            <a:avLst/>
          </a:prstGeom>
        </p:spPr>
      </p:pic>
      <p:pic>
        <p:nvPicPr>
          <p:cNvPr id="1033" name="Picture 9" descr="http://www.education-japan.org/africa/search/img/toyohashi_im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5104" y="2178832"/>
            <a:ext cx="1376740" cy="121428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File:Ho Chi Minh City University of Information Technolog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9788" y="4149737"/>
            <a:ext cx="1949071" cy="107929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eb.hcmus.edu.vn/images/stories/logo-kht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1166" y="2912805"/>
            <a:ext cx="1226315" cy="96339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2257" y="2889471"/>
            <a:ext cx="14287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5"/>
          <a:stretch>
            <a:fillRect/>
          </a:stretch>
        </p:blipFill>
        <p:spPr>
          <a:xfrm>
            <a:off x="7793582" y="4512726"/>
            <a:ext cx="1526101" cy="590749"/>
          </a:xfrm>
          <a:prstGeom prst="rect">
            <a:avLst/>
          </a:prstGeom>
        </p:spPr>
      </p:pic>
      <p:sp>
        <p:nvSpPr>
          <p:cNvPr id="3" name="Rectangle 2"/>
          <p:cNvSpPr/>
          <p:nvPr/>
        </p:nvSpPr>
        <p:spPr>
          <a:xfrm>
            <a:off x="5913424" y="1283998"/>
            <a:ext cx="1887562" cy="1200329"/>
          </a:xfrm>
          <a:prstGeom prst="rect">
            <a:avLst/>
          </a:prstGeom>
        </p:spPr>
        <p:txBody>
          <a:bodyPr wrap="square">
            <a:spAutoFit/>
          </a:bodyPr>
          <a:lstStyle/>
          <a:p>
            <a:r>
              <a:rPr lang="en-SG" dirty="0"/>
              <a:t>Minh-</a:t>
            </a:r>
            <a:r>
              <a:rPr lang="en-SG" dirty="0" err="1"/>
              <a:t>Triet</a:t>
            </a:r>
            <a:r>
              <a:rPr lang="en-SG" dirty="0"/>
              <a:t> Tran</a:t>
            </a:r>
          </a:p>
          <a:p>
            <a:r>
              <a:rPr lang="en-SG" dirty="0"/>
              <a:t>Viet-Khoi Pham</a:t>
            </a:r>
          </a:p>
          <a:p>
            <a:r>
              <a:rPr lang="en-SG" dirty="0"/>
              <a:t>Hai-Dang Nguyen</a:t>
            </a:r>
          </a:p>
          <a:p>
            <a:r>
              <a:rPr lang="en-SG" dirty="0" err="1"/>
              <a:t>Vinh-Tiep</a:t>
            </a:r>
            <a:r>
              <a:rPr lang="en-SG" dirty="0"/>
              <a:t> Nguyen</a:t>
            </a:r>
          </a:p>
        </p:txBody>
      </p:sp>
    </p:spTree>
    <p:extLst>
      <p:ext uri="{BB962C8B-B14F-4D97-AF65-F5344CB8AC3E}">
        <p14:creationId xmlns:p14="http://schemas.microsoft.com/office/powerpoint/2010/main" val="2513155216"/>
      </p:ext>
    </p:extLst>
  </p:cSld>
  <p:clrMapOvr>
    <a:masterClrMapping/>
  </p:clrMapOvr>
  <mc:AlternateContent xmlns:mc="http://schemas.openxmlformats.org/markup-compatibility/2006" xmlns:p14="http://schemas.microsoft.com/office/powerpoint/2010/main">
    <mc:Choice Requires="p14">
      <p:transition spd="med" p14:dur="700" advTm="24067">
        <p:fade/>
      </p:transition>
    </mc:Choice>
    <mc:Fallback xmlns="">
      <p:transition spd="med" advTm="2406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Thank you!</a:t>
            </a:r>
          </a:p>
        </p:txBody>
      </p:sp>
      <p:sp>
        <p:nvSpPr>
          <p:cNvPr id="9" name="Content Placeholder 2"/>
          <p:cNvSpPr txBox="1">
            <a:spLocks/>
          </p:cNvSpPr>
          <p:nvPr/>
        </p:nvSpPr>
        <p:spPr>
          <a:xfrm>
            <a:off x="838200" y="1825624"/>
            <a:ext cx="10230853"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err="1"/>
              <a:t>ObjectNN</a:t>
            </a:r>
            <a:r>
              <a:rPr lang="en-SG" dirty="0"/>
              <a:t> data and evaluation code are available at:</a:t>
            </a:r>
          </a:p>
          <a:p>
            <a:pPr marL="0" indent="0">
              <a:buNone/>
            </a:pPr>
            <a:r>
              <a:rPr lang="en-SG" dirty="0">
                <a:solidFill>
                  <a:schemeClr val="accent1"/>
                </a:solidFill>
              </a:rPr>
              <a:t>https://github.com/scenenn/shrec17 </a:t>
            </a:r>
          </a:p>
          <a:p>
            <a:pPr marL="0" indent="0">
              <a:buNone/>
            </a:pPr>
            <a:endParaRPr lang="en-SG" dirty="0">
              <a:solidFill>
                <a:schemeClr val="accent1"/>
              </a:solidFill>
            </a:endParaRPr>
          </a:p>
          <a:p>
            <a:pPr marL="0" indent="0">
              <a:buNone/>
            </a:pPr>
            <a:endParaRPr lang="en-SG" dirty="0"/>
          </a:p>
          <a:p>
            <a:pPr marL="0" indent="0">
              <a:buNone/>
            </a:pPr>
            <a:endParaRPr lang="en-SG" dirty="0"/>
          </a:p>
          <a:p>
            <a:pPr marL="0" indent="0">
              <a:buNone/>
            </a:pPr>
            <a:endParaRPr lang="en-SG" dirty="0"/>
          </a:p>
          <a:p>
            <a:pPr marL="0" indent="0">
              <a:buNone/>
            </a:pPr>
            <a:endParaRPr lang="en-SG" dirty="0"/>
          </a:p>
          <a:p>
            <a:pPr marL="0" indent="0">
              <a:buNone/>
            </a:pPr>
            <a:endParaRPr lang="en-SG" dirty="0"/>
          </a:p>
          <a:p>
            <a:pPr marL="0" indent="0">
              <a:buNone/>
            </a:pPr>
            <a:r>
              <a:rPr lang="en-SG" dirty="0"/>
              <a:t>Contact: </a:t>
            </a:r>
            <a:r>
              <a:rPr lang="en-SG" dirty="0">
                <a:solidFill>
                  <a:schemeClr val="accent1"/>
                </a:solidFill>
              </a:rPr>
              <a:t>binhson.hua@gmail.com</a:t>
            </a:r>
          </a:p>
        </p:txBody>
      </p:sp>
      <p:pic>
        <p:nvPicPr>
          <p:cNvPr id="5" name="Picture 4"/>
          <p:cNvPicPr>
            <a:picLocks noChangeAspect="1"/>
          </p:cNvPicPr>
          <p:nvPr/>
        </p:nvPicPr>
        <p:blipFill rotWithShape="1">
          <a:blip r:embed="rId3"/>
          <a:srcRect t="8722" b="9426"/>
          <a:stretch/>
        </p:blipFill>
        <p:spPr>
          <a:xfrm>
            <a:off x="927100" y="3041982"/>
            <a:ext cx="10337800" cy="2627524"/>
          </a:xfrm>
          <a:prstGeom prst="rect">
            <a:avLst/>
          </a:prstGeom>
        </p:spPr>
      </p:pic>
    </p:spTree>
    <p:extLst>
      <p:ext uri="{BB962C8B-B14F-4D97-AF65-F5344CB8AC3E}">
        <p14:creationId xmlns:p14="http://schemas.microsoft.com/office/powerpoint/2010/main" val="3822420964"/>
      </p:ext>
    </p:extLst>
  </p:cSld>
  <p:clrMapOvr>
    <a:masterClrMapping/>
  </p:clrMapOvr>
  <mc:AlternateContent xmlns:mc="http://schemas.openxmlformats.org/markup-compatibility/2006" xmlns:p14="http://schemas.microsoft.com/office/powerpoint/2010/main">
    <mc:Choice Requires="p14">
      <p:transition spd="med" p14:dur="700" advTm="352">
        <p:fade/>
      </p:transition>
    </mc:Choice>
    <mc:Fallback xmlns="">
      <p:transition spd="med" advTm="352">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Previous SHREC tracks</a:t>
            </a:r>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rotWithShape="1">
          <a:blip r:embed="rId2"/>
          <a:srcRect r="33949"/>
          <a:stretch/>
        </p:blipFill>
        <p:spPr>
          <a:xfrm>
            <a:off x="94379" y="1825625"/>
            <a:ext cx="12003241" cy="2757134"/>
          </a:xfrm>
          <a:prstGeom prst="rect">
            <a:avLst/>
          </a:prstGeom>
        </p:spPr>
      </p:pic>
    </p:spTree>
    <p:extLst>
      <p:ext uri="{BB962C8B-B14F-4D97-AF65-F5344CB8AC3E}">
        <p14:creationId xmlns:p14="http://schemas.microsoft.com/office/powerpoint/2010/main" val="931449158"/>
      </p:ext>
    </p:extLst>
  </p:cSld>
  <p:clrMapOvr>
    <a:masterClrMapping/>
  </p:clrMapOvr>
  <mc:AlternateContent xmlns:mc="http://schemas.openxmlformats.org/markup-compatibility/2006" xmlns:p14="http://schemas.microsoft.com/office/powerpoint/2010/main">
    <mc:Choice Requires="p14">
      <p:transition spd="med" p14:dur="700" advTm="280">
        <p:fade/>
      </p:transition>
    </mc:Choice>
    <mc:Fallback xmlns="">
      <p:transition spd="med" advTm="28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59" y="25508"/>
            <a:ext cx="5153025" cy="1325563"/>
          </a:xfrm>
        </p:spPr>
        <p:txBody>
          <a:bodyPr/>
          <a:lstStyle/>
          <a:p>
            <a:r>
              <a:rPr lang="en-SG" dirty="0"/>
              <a:t>RGB-D dataset</a:t>
            </a:r>
          </a:p>
        </p:txBody>
      </p:sp>
      <p:sp>
        <p:nvSpPr>
          <p:cNvPr id="3" name="Content Placeholder 2"/>
          <p:cNvSpPr>
            <a:spLocks noGrp="1"/>
          </p:cNvSpPr>
          <p:nvPr>
            <p:ph idx="1"/>
          </p:nvPr>
        </p:nvSpPr>
        <p:spPr>
          <a:xfrm>
            <a:off x="5758" y="1540638"/>
            <a:ext cx="6337165" cy="4451607"/>
          </a:xfrm>
        </p:spPr>
        <p:txBody>
          <a:bodyPr>
            <a:normAutofit/>
          </a:bodyPr>
          <a:lstStyle/>
          <a:p>
            <a:pPr marL="0" indent="0">
              <a:buNone/>
            </a:pPr>
            <a:r>
              <a:rPr lang="en-SG" b="1" dirty="0" err="1"/>
              <a:t>SceneNN</a:t>
            </a:r>
            <a:r>
              <a:rPr lang="en-SG" b="1" dirty="0"/>
              <a:t>:</a:t>
            </a:r>
            <a:r>
              <a:rPr lang="en-SG" b="1" dirty="0">
                <a:solidFill>
                  <a:schemeClr val="accent3">
                    <a:lumMod val="75000"/>
                  </a:schemeClr>
                </a:solidFill>
              </a:rPr>
              <a:t> 100+</a:t>
            </a:r>
            <a:r>
              <a:rPr lang="en-SG" dirty="0"/>
              <a:t> indoor scenes</a:t>
            </a:r>
          </a:p>
          <a:p>
            <a:r>
              <a:rPr lang="en-SG" dirty="0">
                <a:solidFill>
                  <a:srgbClr val="0070C0"/>
                </a:solidFill>
              </a:rPr>
              <a:t>Raw videos</a:t>
            </a:r>
            <a:r>
              <a:rPr lang="en-SG" dirty="0"/>
              <a:t> with 2,000 - 10,000 frames each</a:t>
            </a:r>
          </a:p>
          <a:p>
            <a:r>
              <a:rPr lang="en-SG" dirty="0"/>
              <a:t>Reconstructed into </a:t>
            </a:r>
            <a:r>
              <a:rPr lang="en-SG" dirty="0">
                <a:solidFill>
                  <a:srgbClr val="0070C0"/>
                </a:solidFill>
              </a:rPr>
              <a:t>triangle meshes</a:t>
            </a:r>
          </a:p>
          <a:p>
            <a:endParaRPr lang="en-SG" dirty="0">
              <a:solidFill>
                <a:srgbClr val="0070C0"/>
              </a:solidFill>
            </a:endParaRPr>
          </a:p>
          <a:p>
            <a:pPr marL="0" indent="0">
              <a:buNone/>
            </a:pPr>
            <a:r>
              <a:rPr lang="en-SG" dirty="0"/>
              <a:t>Fully annotated</a:t>
            </a:r>
          </a:p>
          <a:p>
            <a:r>
              <a:rPr lang="en-SG" dirty="0"/>
              <a:t>Per-frame camera poses</a:t>
            </a:r>
          </a:p>
          <a:p>
            <a:r>
              <a:rPr lang="en-SG" dirty="0">
                <a:solidFill>
                  <a:srgbClr val="0070C0"/>
                </a:solidFill>
              </a:rPr>
              <a:t>Per-vertex</a:t>
            </a:r>
            <a:r>
              <a:rPr lang="en-SG" dirty="0"/>
              <a:t> and </a:t>
            </a:r>
            <a:r>
              <a:rPr lang="en-SG" dirty="0">
                <a:solidFill>
                  <a:srgbClr val="0070C0"/>
                </a:solidFill>
              </a:rPr>
              <a:t>per-pixel</a:t>
            </a:r>
            <a:r>
              <a:rPr lang="en-SG" dirty="0"/>
              <a:t> labelling </a:t>
            </a:r>
          </a:p>
          <a:p>
            <a:r>
              <a:rPr lang="en-SG" dirty="0">
                <a:solidFill>
                  <a:srgbClr val="0070C0"/>
                </a:solidFill>
              </a:rPr>
              <a:t>Annotated bounding boxes</a:t>
            </a:r>
            <a:r>
              <a:rPr lang="en-SG" dirty="0"/>
              <a:t>, object poses</a:t>
            </a:r>
          </a:p>
          <a:p>
            <a:pPr marL="0" indent="0">
              <a:buNone/>
            </a:pPr>
            <a:endParaRPr lang="en-SG" dirty="0"/>
          </a:p>
          <a:p>
            <a:pPr lvl="1"/>
            <a:endParaRPr lang="en-SG" dirty="0"/>
          </a:p>
        </p:txBody>
      </p:sp>
      <p:sp>
        <p:nvSpPr>
          <p:cNvPr id="4" name="Rectangle 3"/>
          <p:cNvSpPr/>
          <p:nvPr/>
        </p:nvSpPr>
        <p:spPr>
          <a:xfrm>
            <a:off x="7248958" y="365123"/>
            <a:ext cx="4827732" cy="646331"/>
          </a:xfrm>
          <a:prstGeom prst="rect">
            <a:avLst/>
          </a:prstGeom>
        </p:spPr>
        <p:txBody>
          <a:bodyPr wrap="none">
            <a:spAutoFit/>
          </a:bodyPr>
          <a:lstStyle/>
          <a:p>
            <a:r>
              <a:rPr lang="en-SG" sz="3600" dirty="0">
                <a:solidFill>
                  <a:schemeClr val="accent5"/>
                </a:solidFill>
              </a:rPr>
              <a:t>http://www.scenenn.net</a:t>
            </a:r>
          </a:p>
        </p:txBody>
      </p:sp>
      <p:pic>
        <p:nvPicPr>
          <p:cNvPr id="9" name="093_segmented_20fps">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6551271" y="1540638"/>
            <a:ext cx="5525419" cy="4153771"/>
          </a:xfrm>
          <a:prstGeom prst="rect">
            <a:avLst/>
          </a:prstGeom>
          <a:ln w="127000" cap="rnd">
            <a:solidFill>
              <a:schemeClr val="accent1"/>
            </a:solidFill>
          </a:ln>
        </p:spPr>
      </p:pic>
    </p:spTree>
    <p:extLst>
      <p:ext uri="{BB962C8B-B14F-4D97-AF65-F5344CB8AC3E}">
        <p14:creationId xmlns:p14="http://schemas.microsoft.com/office/powerpoint/2010/main" val="2200502408"/>
      </p:ext>
    </p:extLst>
  </p:cSld>
  <p:clrMapOvr>
    <a:masterClrMapping/>
  </p:clrMapOvr>
  <mc:AlternateContent xmlns:mc="http://schemas.openxmlformats.org/markup-compatibility/2006" xmlns:p14="http://schemas.microsoft.com/office/powerpoint/2010/main">
    <mc:Choice Requires="p14">
      <p:transition spd="med" p14:dur="700" advTm="52833">
        <p:fade/>
      </p:transition>
    </mc:Choice>
    <mc:Fallback xmlns="">
      <p:transition spd="med" advTm="528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extLst>
    <p:ext uri="{E180D4A7-C9FB-4DFB-919C-405C955672EB}">
      <p14:showEvtLst xmlns:p14="http://schemas.microsoft.com/office/powerpoint/2010/main">
        <p14:playEvt time="57" objId="9"/>
        <p14:stopEvt time="6242" objId="9"/>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7583" cy="6623222"/>
          </a:xfrm>
          <a:prstGeom prst="rect">
            <a:avLst/>
          </a:prstGeom>
        </p:spPr>
      </p:pic>
    </p:spTree>
    <p:extLst>
      <p:ext uri="{BB962C8B-B14F-4D97-AF65-F5344CB8AC3E}">
        <p14:creationId xmlns:p14="http://schemas.microsoft.com/office/powerpoint/2010/main" val="606366920"/>
      </p:ext>
    </p:extLst>
  </p:cSld>
  <p:clrMapOvr>
    <a:masterClrMapping/>
  </p:clrMapOvr>
  <mc:AlternateContent xmlns:mc="http://schemas.openxmlformats.org/markup-compatibility/2006" xmlns:p14="http://schemas.microsoft.com/office/powerpoint/2010/main">
    <mc:Choice Requires="p14">
      <p:transition spd="med" p14:dur="700" advTm="14724">
        <p:fade/>
      </p:transition>
    </mc:Choice>
    <mc:Fallback xmlns="">
      <p:transition spd="med" advTm="1472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34" y="117723"/>
            <a:ext cx="10515600" cy="1325563"/>
          </a:xfrm>
        </p:spPr>
        <p:txBody>
          <a:bodyPr/>
          <a:lstStyle/>
          <a:p>
            <a:r>
              <a:rPr lang="en-SG" dirty="0"/>
              <a:t>Applications</a:t>
            </a:r>
          </a:p>
        </p:txBody>
      </p:sp>
      <p:pic>
        <p:nvPicPr>
          <p:cNvPr id="4" name="Picture 3"/>
          <p:cNvPicPr>
            <a:picLocks noChangeAspect="1"/>
          </p:cNvPicPr>
          <p:nvPr/>
        </p:nvPicPr>
        <p:blipFill rotWithShape="1">
          <a:blip r:embed="rId3"/>
          <a:srcRect r="50700"/>
          <a:stretch/>
        </p:blipFill>
        <p:spPr>
          <a:xfrm>
            <a:off x="6193972" y="141513"/>
            <a:ext cx="5998028" cy="6610865"/>
          </a:xfrm>
          <a:prstGeom prst="rect">
            <a:avLst/>
          </a:prstGeom>
        </p:spPr>
      </p:pic>
      <p:sp>
        <p:nvSpPr>
          <p:cNvPr id="5" name="Content Placeholder 2"/>
          <p:cNvSpPr txBox="1">
            <a:spLocks/>
          </p:cNvSpPr>
          <p:nvPr/>
        </p:nvSpPr>
        <p:spPr>
          <a:xfrm>
            <a:off x="5758" y="1540638"/>
            <a:ext cx="6337165" cy="4451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 </a:t>
            </a:r>
            <a:r>
              <a:rPr lang="en-SG" b="1" dirty="0"/>
              <a:t>Thousands</a:t>
            </a:r>
            <a:r>
              <a:rPr lang="en-SG" dirty="0"/>
              <a:t> of objects in </a:t>
            </a:r>
            <a:r>
              <a:rPr lang="en-SG" b="1" dirty="0"/>
              <a:t>real-world setting</a:t>
            </a:r>
            <a:r>
              <a:rPr lang="en-SG" dirty="0"/>
              <a:t> can be extracted.</a:t>
            </a:r>
          </a:p>
          <a:p>
            <a:pPr marL="0" indent="0">
              <a:buFont typeface="Arial" panose="020B0604020202020204" pitchFamily="34" charset="0"/>
              <a:buNone/>
            </a:pPr>
            <a:endParaRPr lang="en-SG" dirty="0"/>
          </a:p>
          <a:p>
            <a:pPr marL="0" indent="0">
              <a:buFont typeface="Arial" panose="020B0604020202020204" pitchFamily="34" charset="0"/>
              <a:buNone/>
            </a:pPr>
            <a:r>
              <a:rPr lang="en-SG" dirty="0"/>
              <a:t>(-) </a:t>
            </a:r>
            <a:r>
              <a:rPr lang="en-SG" b="1" dirty="0"/>
              <a:t>Partial</a:t>
            </a:r>
            <a:r>
              <a:rPr lang="en-SG" dirty="0"/>
              <a:t> shapes</a:t>
            </a:r>
          </a:p>
          <a:p>
            <a:pPr marL="0" indent="0">
              <a:buFont typeface="Arial" panose="020B0604020202020204" pitchFamily="34" charset="0"/>
              <a:buNone/>
            </a:pPr>
            <a:endParaRPr lang="en-SG" dirty="0"/>
          </a:p>
          <a:p>
            <a:pPr marL="0" indent="0">
              <a:buNone/>
            </a:pPr>
            <a:r>
              <a:rPr lang="en-SG" dirty="0"/>
              <a:t>Several computer vision applications:</a:t>
            </a:r>
          </a:p>
          <a:p>
            <a:r>
              <a:rPr lang="en-SG" dirty="0"/>
              <a:t>Shape completion </a:t>
            </a:r>
          </a:p>
          <a:p>
            <a:r>
              <a:rPr lang="en-SG" dirty="0"/>
              <a:t>Object recognition, detection</a:t>
            </a:r>
          </a:p>
          <a:p>
            <a:r>
              <a:rPr lang="en-SG" b="1" dirty="0"/>
              <a:t>Object retrieval</a:t>
            </a:r>
            <a:r>
              <a:rPr lang="en-SG" dirty="0"/>
              <a:t> </a:t>
            </a:r>
          </a:p>
          <a:p>
            <a:pPr marL="0" indent="0">
              <a:buFont typeface="Arial" panose="020B0604020202020204" pitchFamily="34" charset="0"/>
              <a:buNone/>
            </a:pPr>
            <a:endParaRPr lang="en-SG" dirty="0"/>
          </a:p>
        </p:txBody>
      </p:sp>
    </p:spTree>
    <p:extLst>
      <p:ext uri="{BB962C8B-B14F-4D97-AF65-F5344CB8AC3E}">
        <p14:creationId xmlns:p14="http://schemas.microsoft.com/office/powerpoint/2010/main" val="970338087"/>
      </p:ext>
    </p:extLst>
  </p:cSld>
  <p:clrMapOvr>
    <a:masterClrMapping/>
  </p:clrMapOvr>
  <mc:AlternateContent xmlns:mc="http://schemas.openxmlformats.org/markup-compatibility/2006" xmlns:p14="http://schemas.microsoft.com/office/powerpoint/2010/main">
    <mc:Choice Requires="p14">
      <p:transition spd="med" p14:dur="700" advTm="48477">
        <p:fade/>
      </p:transition>
    </mc:Choice>
    <mc:Fallback xmlns="">
      <p:transition spd="med" advTm="484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01" y="-26964"/>
            <a:ext cx="4512870" cy="1325563"/>
          </a:xfrm>
        </p:spPr>
        <p:txBody>
          <a:bodyPr/>
          <a:lstStyle/>
          <a:p>
            <a:r>
              <a:rPr lang="en-SG" dirty="0"/>
              <a:t>CAD dataset</a:t>
            </a:r>
          </a:p>
        </p:txBody>
      </p:sp>
      <p:pic>
        <p:nvPicPr>
          <p:cNvPr id="4" name="Picture 3"/>
          <p:cNvPicPr>
            <a:picLocks noChangeAspect="1"/>
          </p:cNvPicPr>
          <p:nvPr/>
        </p:nvPicPr>
        <p:blipFill>
          <a:blip r:embed="rId3"/>
          <a:stretch>
            <a:fillRect/>
          </a:stretch>
        </p:blipFill>
        <p:spPr>
          <a:xfrm>
            <a:off x="0" y="2184441"/>
            <a:ext cx="6363588" cy="4467849"/>
          </a:xfrm>
          <a:prstGeom prst="rect">
            <a:avLst/>
          </a:prstGeom>
        </p:spPr>
      </p:pic>
      <p:pic>
        <p:nvPicPr>
          <p:cNvPr id="5" name="Picture 4"/>
          <p:cNvPicPr>
            <a:picLocks noChangeAspect="1"/>
          </p:cNvPicPr>
          <p:nvPr/>
        </p:nvPicPr>
        <p:blipFill>
          <a:blip r:embed="rId4"/>
          <a:stretch>
            <a:fillRect/>
          </a:stretch>
        </p:blipFill>
        <p:spPr>
          <a:xfrm>
            <a:off x="5653084" y="2232073"/>
            <a:ext cx="6411220" cy="4420217"/>
          </a:xfrm>
          <a:prstGeom prst="rect">
            <a:avLst/>
          </a:prstGeom>
        </p:spPr>
      </p:pic>
      <p:sp>
        <p:nvSpPr>
          <p:cNvPr id="7" name="Content Placeholder 2"/>
          <p:cNvSpPr txBox="1">
            <a:spLocks/>
          </p:cNvSpPr>
          <p:nvPr/>
        </p:nvSpPr>
        <p:spPr>
          <a:xfrm>
            <a:off x="248701" y="1110460"/>
            <a:ext cx="11767971" cy="5573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b="1" dirty="0" err="1"/>
              <a:t>ShapeNet</a:t>
            </a:r>
            <a:r>
              <a:rPr lang="en-SG" dirty="0"/>
              <a:t> (</a:t>
            </a:r>
            <a:r>
              <a:rPr lang="en-SG" dirty="0" err="1"/>
              <a:t>ShapeNetSem</a:t>
            </a:r>
            <a:r>
              <a:rPr lang="en-SG" dirty="0"/>
              <a:t>)</a:t>
            </a:r>
            <a:endParaRPr lang="en-SG" b="1" dirty="0"/>
          </a:p>
          <a:p>
            <a:r>
              <a:rPr lang="en-SG" dirty="0"/>
              <a:t>Densely annotated                        12,000 CAD models                    270 categories</a:t>
            </a:r>
          </a:p>
          <a:p>
            <a:pPr marL="0" indent="0">
              <a:buFont typeface="Arial" panose="020B0604020202020204" pitchFamily="34" charset="0"/>
              <a:buNone/>
            </a:pPr>
            <a:endParaRPr lang="en-SG" dirty="0"/>
          </a:p>
          <a:p>
            <a:pPr lvl="1"/>
            <a:endParaRPr lang="en-SG" dirty="0"/>
          </a:p>
        </p:txBody>
      </p:sp>
      <p:sp>
        <p:nvSpPr>
          <p:cNvPr id="8" name="Rectangle 7"/>
          <p:cNvSpPr/>
          <p:nvPr/>
        </p:nvSpPr>
        <p:spPr>
          <a:xfrm>
            <a:off x="6747152" y="365123"/>
            <a:ext cx="5371086" cy="646331"/>
          </a:xfrm>
          <a:prstGeom prst="rect">
            <a:avLst/>
          </a:prstGeom>
        </p:spPr>
        <p:txBody>
          <a:bodyPr wrap="none">
            <a:spAutoFit/>
          </a:bodyPr>
          <a:lstStyle/>
          <a:p>
            <a:r>
              <a:rPr lang="en-SG" sz="3600" dirty="0">
                <a:solidFill>
                  <a:schemeClr val="accent5"/>
                </a:solidFill>
              </a:rPr>
              <a:t>https://www.shapenet.org</a:t>
            </a:r>
          </a:p>
        </p:txBody>
      </p:sp>
    </p:spTree>
    <p:extLst>
      <p:ext uri="{BB962C8B-B14F-4D97-AF65-F5344CB8AC3E}">
        <p14:creationId xmlns:p14="http://schemas.microsoft.com/office/powerpoint/2010/main" val="3834696658"/>
      </p:ext>
    </p:extLst>
  </p:cSld>
  <p:clrMapOvr>
    <a:masterClrMapping/>
  </p:clrMapOvr>
  <mc:AlternateContent xmlns:mc="http://schemas.openxmlformats.org/markup-compatibility/2006" xmlns:p14="http://schemas.microsoft.com/office/powerpoint/2010/main">
    <mc:Choice Requires="p14">
      <p:transition spd="med" p14:dur="700" advTm="36379">
        <p:fade/>
      </p:transition>
    </mc:Choice>
    <mc:Fallback xmlns="">
      <p:transition spd="med" advTm="3637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5427" r="1187"/>
          <a:stretch/>
        </p:blipFill>
        <p:spPr>
          <a:xfrm>
            <a:off x="2752650" y="3515131"/>
            <a:ext cx="7727883" cy="1733320"/>
          </a:xfrm>
          <a:prstGeom prst="rect">
            <a:avLst/>
          </a:prstGeom>
        </p:spPr>
      </p:pic>
      <p:sp>
        <p:nvSpPr>
          <p:cNvPr id="5" name="TextBox 4"/>
          <p:cNvSpPr txBox="1"/>
          <p:nvPr/>
        </p:nvSpPr>
        <p:spPr>
          <a:xfrm>
            <a:off x="2213811" y="3282904"/>
            <a:ext cx="8891336" cy="2840889"/>
          </a:xfrm>
          <a:prstGeom prst="rect">
            <a:avLst/>
          </a:prstGeom>
          <a:noFill/>
          <a:ln w="28575">
            <a:solidFill>
              <a:srgbClr val="C0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SG" dirty="0"/>
          </a:p>
        </p:txBody>
      </p:sp>
      <p:sp>
        <p:nvSpPr>
          <p:cNvPr id="2" name="Title 1"/>
          <p:cNvSpPr>
            <a:spLocks noGrp="1"/>
          </p:cNvSpPr>
          <p:nvPr>
            <p:ph type="title"/>
          </p:nvPr>
        </p:nvSpPr>
        <p:spPr>
          <a:xfrm>
            <a:off x="495300" y="217026"/>
            <a:ext cx="10515600" cy="1325563"/>
          </a:xfrm>
        </p:spPr>
        <p:txBody>
          <a:bodyPr/>
          <a:lstStyle/>
          <a:p>
            <a:r>
              <a:rPr lang="en-SG" dirty="0"/>
              <a:t>RGB-D to CAD retrieval</a:t>
            </a:r>
          </a:p>
        </p:txBody>
      </p:sp>
      <p:sp>
        <p:nvSpPr>
          <p:cNvPr id="3" name="Content Placeholder 2"/>
          <p:cNvSpPr>
            <a:spLocks noGrp="1"/>
          </p:cNvSpPr>
          <p:nvPr>
            <p:ph sz="half" idx="1"/>
          </p:nvPr>
        </p:nvSpPr>
        <p:spPr>
          <a:xfrm>
            <a:off x="495300" y="1471858"/>
            <a:ext cx="5181600" cy="1693079"/>
          </a:xfrm>
        </p:spPr>
        <p:txBody>
          <a:bodyPr/>
          <a:lstStyle/>
          <a:p>
            <a:pPr marL="0" indent="0">
              <a:buNone/>
            </a:pPr>
            <a:r>
              <a:rPr lang="en-SG" b="1" dirty="0"/>
              <a:t>Query: </a:t>
            </a:r>
            <a:r>
              <a:rPr lang="en-SG" dirty="0"/>
              <a:t>RGB-D object </a:t>
            </a:r>
          </a:p>
          <a:p>
            <a:r>
              <a:rPr lang="en-SG" dirty="0" err="1"/>
              <a:t>Color</a:t>
            </a:r>
            <a:r>
              <a:rPr lang="en-SG" dirty="0"/>
              <a:t> and depth images</a:t>
            </a:r>
          </a:p>
          <a:p>
            <a:r>
              <a:rPr lang="en-SG" dirty="0"/>
              <a:t>Triangle mesh</a:t>
            </a:r>
          </a:p>
          <a:p>
            <a:endParaRPr lang="en-SG" dirty="0"/>
          </a:p>
        </p:txBody>
      </p:sp>
      <p:sp>
        <p:nvSpPr>
          <p:cNvPr id="6" name="Content Placeholder 5"/>
          <p:cNvSpPr>
            <a:spLocks noGrp="1"/>
          </p:cNvSpPr>
          <p:nvPr>
            <p:ph sz="half" idx="2"/>
          </p:nvPr>
        </p:nvSpPr>
        <p:spPr>
          <a:xfrm>
            <a:off x="7361779" y="1498182"/>
            <a:ext cx="5181600" cy="4351338"/>
          </a:xfrm>
        </p:spPr>
        <p:txBody>
          <a:bodyPr/>
          <a:lstStyle/>
          <a:p>
            <a:pPr marL="0" indent="0">
              <a:buNone/>
            </a:pPr>
            <a:r>
              <a:rPr lang="en-SG" b="1" dirty="0"/>
              <a:t>Target:</a:t>
            </a:r>
            <a:r>
              <a:rPr lang="en-SG" dirty="0"/>
              <a:t> CAD model </a:t>
            </a:r>
          </a:p>
          <a:p>
            <a:r>
              <a:rPr lang="en-SG" dirty="0"/>
              <a:t>Triangle mesh</a:t>
            </a:r>
          </a:p>
          <a:p>
            <a:pPr marL="0" indent="0">
              <a:buNone/>
            </a:pPr>
            <a:endParaRPr lang="en-SG" dirty="0"/>
          </a:p>
        </p:txBody>
      </p:sp>
      <p:sp>
        <p:nvSpPr>
          <p:cNvPr id="4" name="TextBox 3"/>
          <p:cNvSpPr txBox="1"/>
          <p:nvPr/>
        </p:nvSpPr>
        <p:spPr>
          <a:xfrm>
            <a:off x="2752650" y="5495188"/>
            <a:ext cx="1719942" cy="461665"/>
          </a:xfrm>
          <a:prstGeom prst="rect">
            <a:avLst/>
          </a:prstGeom>
          <a:noFill/>
        </p:spPr>
        <p:txBody>
          <a:bodyPr wrap="square" rtlCol="0">
            <a:spAutoFit/>
          </a:bodyPr>
          <a:lstStyle/>
          <a:p>
            <a:r>
              <a:rPr lang="en-SG" sz="2400" dirty="0" err="1"/>
              <a:t>SceneNN</a:t>
            </a:r>
            <a:endParaRPr lang="en-SG" sz="2400" dirty="0"/>
          </a:p>
        </p:txBody>
      </p:sp>
      <p:sp>
        <p:nvSpPr>
          <p:cNvPr id="7" name="TextBox 6"/>
          <p:cNvSpPr txBox="1"/>
          <p:nvPr/>
        </p:nvSpPr>
        <p:spPr>
          <a:xfrm>
            <a:off x="9092608" y="5443024"/>
            <a:ext cx="1719942" cy="461665"/>
          </a:xfrm>
          <a:prstGeom prst="rect">
            <a:avLst/>
          </a:prstGeom>
          <a:noFill/>
        </p:spPr>
        <p:txBody>
          <a:bodyPr wrap="square" rtlCol="0">
            <a:spAutoFit/>
          </a:bodyPr>
          <a:lstStyle/>
          <a:p>
            <a:r>
              <a:rPr lang="en-SG" sz="2400" dirty="0" err="1"/>
              <a:t>ShapeNet</a:t>
            </a:r>
            <a:endParaRPr lang="en-SG" sz="2400" dirty="0"/>
          </a:p>
        </p:txBody>
      </p:sp>
      <p:sp>
        <p:nvSpPr>
          <p:cNvPr id="10" name="Rectangle: Rounded Corners 9"/>
          <p:cNvSpPr/>
          <p:nvPr/>
        </p:nvSpPr>
        <p:spPr>
          <a:xfrm>
            <a:off x="2656399" y="3452476"/>
            <a:ext cx="1453816" cy="1814708"/>
          </a:xfrm>
          <a:prstGeom prst="roundRect">
            <a:avLst/>
          </a:prstGeom>
          <a:solidFill>
            <a:srgbClr val="4472C4">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Rectangle: Rounded Corners 10"/>
          <p:cNvSpPr/>
          <p:nvPr/>
        </p:nvSpPr>
        <p:spPr>
          <a:xfrm>
            <a:off x="4979983" y="3455515"/>
            <a:ext cx="5589815" cy="1814708"/>
          </a:xfrm>
          <a:prstGeom prst="roundRect">
            <a:avLst/>
          </a:prstGeom>
          <a:solidFill>
            <a:schemeClr val="accent4">
              <a:alpha val="10196"/>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300216" y="5673856"/>
            <a:ext cx="1719942" cy="461665"/>
          </a:xfrm>
          <a:prstGeom prst="rect">
            <a:avLst/>
          </a:prstGeom>
          <a:noFill/>
        </p:spPr>
        <p:txBody>
          <a:bodyPr wrap="square" rtlCol="0">
            <a:spAutoFit/>
          </a:bodyPr>
          <a:lstStyle/>
          <a:p>
            <a:r>
              <a:rPr lang="en-SG" sz="2400" dirty="0" err="1">
                <a:solidFill>
                  <a:srgbClr val="C00000"/>
                </a:solidFill>
              </a:rPr>
              <a:t>ObjectNN</a:t>
            </a:r>
            <a:endParaRPr lang="en-SG" sz="2400" dirty="0">
              <a:solidFill>
                <a:srgbClr val="C00000"/>
              </a:solidFill>
            </a:endParaRPr>
          </a:p>
        </p:txBody>
      </p:sp>
      <p:sp>
        <p:nvSpPr>
          <p:cNvPr id="13" name="Content Placeholder 5"/>
          <p:cNvSpPr txBox="1">
            <a:spLocks/>
          </p:cNvSpPr>
          <p:nvPr/>
        </p:nvSpPr>
        <p:spPr>
          <a:xfrm>
            <a:off x="300216" y="6342898"/>
            <a:ext cx="11747003" cy="515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dirty="0"/>
              <a:t>For each query, return a ranked list of retrieved CAD models </a:t>
            </a:r>
          </a:p>
        </p:txBody>
      </p:sp>
    </p:spTree>
    <p:custDataLst>
      <p:tags r:id="rId1"/>
    </p:custDataLst>
    <p:extLst>
      <p:ext uri="{BB962C8B-B14F-4D97-AF65-F5344CB8AC3E}">
        <p14:creationId xmlns:p14="http://schemas.microsoft.com/office/powerpoint/2010/main" val="259975304"/>
      </p:ext>
    </p:extLst>
  </p:cSld>
  <p:clrMapOvr>
    <a:masterClrMapping/>
  </p:clrMapOvr>
  <mc:AlternateContent xmlns:mc="http://schemas.openxmlformats.org/markup-compatibility/2006" xmlns:p14="http://schemas.microsoft.com/office/powerpoint/2010/main">
    <mc:Choice Requires="p14">
      <p:transition spd="med" p14:dur="700" advTm="67141">
        <p:fade/>
      </p:transition>
    </mc:Choice>
    <mc:Fallback xmlns="">
      <p:transition spd="med" advTm="671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Today’s talk</a:t>
            </a:r>
          </a:p>
        </p:txBody>
      </p:sp>
      <p:sp>
        <p:nvSpPr>
          <p:cNvPr id="3" name="Content Placeholder 2"/>
          <p:cNvSpPr>
            <a:spLocks noGrp="1"/>
          </p:cNvSpPr>
          <p:nvPr>
            <p:ph idx="1"/>
          </p:nvPr>
        </p:nvSpPr>
        <p:spPr/>
        <p:txBody>
          <a:bodyPr/>
          <a:lstStyle/>
          <a:p>
            <a:pPr marL="742950" indent="-742950">
              <a:buFont typeface="+mj-lt"/>
              <a:buAutoNum type="arabicPeriod"/>
            </a:pPr>
            <a:r>
              <a:rPr lang="en-SG" sz="3600" dirty="0">
                <a:solidFill>
                  <a:schemeClr val="bg2">
                    <a:lumMod val="75000"/>
                  </a:schemeClr>
                </a:solidFill>
              </a:rPr>
              <a:t>Motivation</a:t>
            </a:r>
          </a:p>
          <a:p>
            <a:pPr marL="742950" indent="-742950">
              <a:buFont typeface="+mj-lt"/>
              <a:buAutoNum type="arabicPeriod"/>
            </a:pPr>
            <a:r>
              <a:rPr lang="en-SG" sz="3600" dirty="0" err="1"/>
              <a:t>ObjectNN</a:t>
            </a:r>
            <a:r>
              <a:rPr lang="en-SG" sz="3600" dirty="0"/>
              <a:t> ground truth</a:t>
            </a:r>
          </a:p>
          <a:p>
            <a:pPr marL="742950" indent="-742950">
              <a:buFont typeface="+mj-lt"/>
              <a:buAutoNum type="arabicPeriod"/>
            </a:pPr>
            <a:r>
              <a:rPr lang="en-SG" sz="3600" dirty="0"/>
              <a:t>Retrieval approaches</a:t>
            </a:r>
          </a:p>
          <a:p>
            <a:pPr marL="742950" indent="-742950">
              <a:buFont typeface="+mj-lt"/>
              <a:buAutoNum type="arabicPeriod"/>
            </a:pPr>
            <a:r>
              <a:rPr lang="en-SG" sz="3600" dirty="0"/>
              <a:t>Evaluation results</a:t>
            </a:r>
          </a:p>
          <a:p>
            <a:pPr marL="742950" indent="-742950">
              <a:buFont typeface="+mj-lt"/>
              <a:buAutoNum type="arabicPeriod"/>
            </a:pPr>
            <a:r>
              <a:rPr lang="en-SG" sz="3600" dirty="0"/>
              <a:t>Future work</a:t>
            </a:r>
          </a:p>
          <a:p>
            <a:pPr marL="514350" indent="-514350">
              <a:buFont typeface="+mj-lt"/>
              <a:buAutoNum type="arabicPeriod"/>
            </a:pPr>
            <a:endParaRPr lang="en-SG" dirty="0"/>
          </a:p>
        </p:txBody>
      </p:sp>
    </p:spTree>
    <p:extLst>
      <p:ext uri="{BB962C8B-B14F-4D97-AF65-F5344CB8AC3E}">
        <p14:creationId xmlns:p14="http://schemas.microsoft.com/office/powerpoint/2010/main" val="4173645252"/>
      </p:ext>
    </p:extLst>
  </p:cSld>
  <p:clrMapOvr>
    <a:masterClrMapping/>
  </p:clrMapOvr>
  <mc:AlternateContent xmlns:mc="http://schemas.openxmlformats.org/markup-compatibility/2006" xmlns:p14="http://schemas.microsoft.com/office/powerpoint/2010/main">
    <mc:Choice Requires="p14">
      <p:transition spd="med" p14:dur="700" advTm="26955">
        <p:fade/>
      </p:transition>
    </mc:Choice>
    <mc:Fallback xmlns="">
      <p:transition spd="med" advTm="2695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49" y="-68286"/>
            <a:ext cx="10515600" cy="1325563"/>
          </a:xfrm>
        </p:spPr>
        <p:txBody>
          <a:bodyPr/>
          <a:lstStyle/>
          <a:p>
            <a:r>
              <a:rPr lang="en-SG" dirty="0"/>
              <a:t>Making of </a:t>
            </a:r>
            <a:r>
              <a:rPr lang="en-SG" dirty="0" err="1"/>
              <a:t>ObjectNN</a:t>
            </a:r>
            <a:endParaRPr lang="en-SG" dirty="0"/>
          </a:p>
        </p:txBody>
      </p:sp>
      <p:sp>
        <p:nvSpPr>
          <p:cNvPr id="3" name="Content Placeholder 2"/>
          <p:cNvSpPr>
            <a:spLocks noGrp="1"/>
          </p:cNvSpPr>
          <p:nvPr>
            <p:ph idx="1"/>
          </p:nvPr>
        </p:nvSpPr>
        <p:spPr>
          <a:xfrm>
            <a:off x="198849" y="1463040"/>
            <a:ext cx="5029200" cy="5577841"/>
          </a:xfrm>
        </p:spPr>
        <p:txBody>
          <a:bodyPr>
            <a:noAutofit/>
          </a:bodyPr>
          <a:lstStyle/>
          <a:p>
            <a:pPr marL="0" indent="0">
              <a:lnSpc>
                <a:spcPct val="80000"/>
              </a:lnSpc>
              <a:buNone/>
            </a:pPr>
            <a:r>
              <a:rPr lang="en-SG" sz="2400" b="1" dirty="0"/>
              <a:t>User interactive tool</a:t>
            </a:r>
          </a:p>
          <a:p>
            <a:pPr>
              <a:lnSpc>
                <a:spcPct val="80000"/>
              </a:lnSpc>
            </a:pPr>
            <a:r>
              <a:rPr lang="en-SG" sz="2400" dirty="0"/>
              <a:t>Find common categories between </a:t>
            </a:r>
            <a:r>
              <a:rPr lang="en-SG" sz="2400" dirty="0" err="1"/>
              <a:t>SceneNN</a:t>
            </a:r>
            <a:r>
              <a:rPr lang="en-SG" sz="2400" dirty="0"/>
              <a:t> and </a:t>
            </a:r>
            <a:r>
              <a:rPr lang="en-SG" sz="2400" dirty="0" err="1"/>
              <a:t>ShapeNet</a:t>
            </a:r>
            <a:endParaRPr lang="en-SG" sz="2400" dirty="0"/>
          </a:p>
          <a:p>
            <a:pPr>
              <a:lnSpc>
                <a:spcPct val="80000"/>
              </a:lnSpc>
            </a:pPr>
            <a:r>
              <a:rPr lang="en-SG" sz="2400" dirty="0"/>
              <a:t>Select indoor objects</a:t>
            </a:r>
          </a:p>
          <a:p>
            <a:pPr>
              <a:lnSpc>
                <a:spcPct val="80000"/>
              </a:lnSpc>
            </a:pPr>
            <a:r>
              <a:rPr lang="en-SG" sz="2400" dirty="0"/>
              <a:t>Assign labels</a:t>
            </a:r>
          </a:p>
          <a:p>
            <a:pPr>
              <a:lnSpc>
                <a:spcPct val="80000"/>
              </a:lnSpc>
            </a:pPr>
            <a:r>
              <a:rPr lang="en-SG" sz="2400" dirty="0"/>
              <a:t>Discard too partial, sparse and noisy reconstruction</a:t>
            </a:r>
          </a:p>
          <a:p>
            <a:pPr marL="0" indent="0">
              <a:lnSpc>
                <a:spcPct val="80000"/>
              </a:lnSpc>
              <a:buNone/>
            </a:pPr>
            <a:endParaRPr lang="en-SG" sz="2400" dirty="0"/>
          </a:p>
          <a:p>
            <a:pPr marL="0" indent="0">
              <a:lnSpc>
                <a:spcPct val="80000"/>
              </a:lnSpc>
              <a:buNone/>
            </a:pPr>
            <a:r>
              <a:rPr lang="en-SG" sz="2400" b="1" dirty="0"/>
              <a:t>Categorization</a:t>
            </a:r>
            <a:r>
              <a:rPr lang="en-SG" sz="2400" dirty="0"/>
              <a:t> </a:t>
            </a:r>
          </a:p>
          <a:p>
            <a:pPr>
              <a:lnSpc>
                <a:spcPct val="80000"/>
              </a:lnSpc>
            </a:pPr>
            <a:r>
              <a:rPr lang="en-SG" sz="2400" dirty="0"/>
              <a:t>User 1: categorize </a:t>
            </a:r>
            <a:r>
              <a:rPr lang="en-SG" sz="2400" dirty="0" err="1"/>
              <a:t>SceneNN</a:t>
            </a:r>
            <a:r>
              <a:rPr lang="en-SG" sz="2400" dirty="0"/>
              <a:t> objects</a:t>
            </a:r>
          </a:p>
          <a:p>
            <a:pPr>
              <a:lnSpc>
                <a:spcPct val="80000"/>
              </a:lnSpc>
            </a:pPr>
            <a:r>
              <a:rPr lang="en-SG" sz="2400" dirty="0"/>
              <a:t>User 2: categorize </a:t>
            </a:r>
            <a:r>
              <a:rPr lang="en-SG" sz="2400" dirty="0" err="1"/>
              <a:t>ShapeNet</a:t>
            </a:r>
            <a:r>
              <a:rPr lang="en-SG" sz="2400" dirty="0"/>
              <a:t> objects</a:t>
            </a:r>
          </a:p>
          <a:p>
            <a:pPr>
              <a:lnSpc>
                <a:spcPct val="80000"/>
              </a:lnSpc>
            </a:pPr>
            <a:r>
              <a:rPr lang="en-SG" sz="2400" dirty="0"/>
              <a:t>User 3: validation, discard categories with too few objects</a:t>
            </a:r>
          </a:p>
        </p:txBody>
      </p:sp>
      <p:pic>
        <p:nvPicPr>
          <p:cNvPr id="2050" name="Picture 2" descr="Dataset viewer"/>
          <p:cNvPicPr>
            <a:picLocks noChangeAspect="1" noChangeArrowheads="1"/>
          </p:cNvPicPr>
          <p:nvPr/>
        </p:nvPicPr>
        <p:blipFill rotWithShape="1">
          <a:blip r:embed="rId3">
            <a:extLst>
              <a:ext uri="{28A0092B-C50C-407E-A947-70E740481C1C}">
                <a14:useLocalDpi xmlns:a14="http://schemas.microsoft.com/office/drawing/2010/main" val="0"/>
              </a:ext>
            </a:extLst>
          </a:blip>
          <a:srcRect l="1128" t="9769" r="1463" b="1294"/>
          <a:stretch/>
        </p:blipFill>
        <p:spPr bwMode="auto">
          <a:xfrm>
            <a:off x="5560821" y="2028023"/>
            <a:ext cx="6423949" cy="3680749"/>
          </a:xfrm>
          <a:prstGeom prst="rect">
            <a:avLst/>
          </a:prstGeom>
          <a:noFill/>
          <a:effectLst>
            <a:outerShdw blurRad="177800" sx="101000" sy="101000" algn="ctr" rotWithShape="0">
              <a:prstClr val="black">
                <a:alpha val="2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25831"/>
      </p:ext>
    </p:extLst>
  </p:cSld>
  <p:clrMapOvr>
    <a:masterClrMapping/>
  </p:clrMapOvr>
  <mc:AlternateContent xmlns:mc="http://schemas.openxmlformats.org/markup-compatibility/2006" xmlns:p14="http://schemas.microsoft.com/office/powerpoint/2010/main">
    <mc:Choice Requires="p14">
      <p:transition spd="med" p14:dur="700" advTm="84862">
        <p:fade/>
      </p:transition>
    </mc:Choice>
    <mc:Fallback xmlns="">
      <p:transition spd="med" advTm="848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2"/>
</p:tagLst>
</file>

<file path=ppt/tags/tag2.xml><?xml version="1.0" encoding="utf-8"?>
<p:tagLst xmlns:a="http://schemas.openxmlformats.org/drawingml/2006/main" xmlns:r="http://schemas.openxmlformats.org/officeDocument/2006/relationships" xmlns:p="http://schemas.openxmlformats.org/presentationml/2006/main">
  <p:tag name="TIMING" val="|12.4|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1538</Words>
  <Application>Microsoft Office PowerPoint</Application>
  <PresentationFormat>Widescreen</PresentationFormat>
  <Paragraphs>220</Paragraphs>
  <Slides>21</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SHREC’17: RGB-D to CAD Retrieval with ObjectNN Dataset</vt:lpstr>
      <vt:lpstr>Participation: 5 external groups</vt:lpstr>
      <vt:lpstr>RGB-D dataset</vt:lpstr>
      <vt:lpstr>PowerPoint Presentation</vt:lpstr>
      <vt:lpstr>Applications</vt:lpstr>
      <vt:lpstr>CAD dataset</vt:lpstr>
      <vt:lpstr>RGB-D to CAD retrieval</vt:lpstr>
      <vt:lpstr>Today’s talk</vt:lpstr>
      <vt:lpstr>Making of ObjectNN</vt:lpstr>
      <vt:lpstr>ObjectNN </vt:lpstr>
      <vt:lpstr>Evaluation criteria</vt:lpstr>
      <vt:lpstr>Methods overview</vt:lpstr>
      <vt:lpstr>RotationNet (by Kanezaki)</vt:lpstr>
      <vt:lpstr>3D Convolutional Neural Network (by Tang et al.)</vt:lpstr>
      <vt:lpstr>Bag-of-words (by Tran et al.)</vt:lpstr>
      <vt:lpstr>Precision-recall plot</vt:lpstr>
      <vt:lpstr>Precision per category</vt:lpstr>
      <vt:lpstr>Future work</vt:lpstr>
      <vt:lpstr>Acknowledgement</vt:lpstr>
      <vt:lpstr>Thank you!</vt:lpstr>
      <vt:lpstr>Previous SHREC tracks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SHREC’17: RGB-D to CAD Retrieval with ObjectNN Dataset</dc:title>
  <dc:creator>Son Hua</dc:creator>
  <cp:lastModifiedBy>Son Hua</cp:lastModifiedBy>
  <cp:revision>63</cp:revision>
  <dcterms:created xsi:type="dcterms:W3CDTF">2017-04-08T06:30:46Z</dcterms:created>
  <dcterms:modified xsi:type="dcterms:W3CDTF">2017-04-23T04:45:42Z</dcterms:modified>
</cp:coreProperties>
</file>